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314" r:id="rId2"/>
    <p:sldId id="315" r:id="rId3"/>
    <p:sldId id="350" r:id="rId4"/>
    <p:sldId id="349" r:id="rId5"/>
    <p:sldId id="337" r:id="rId6"/>
    <p:sldId id="339" r:id="rId7"/>
    <p:sldId id="321" r:id="rId8"/>
    <p:sldId id="333" r:id="rId9"/>
    <p:sldId id="322" r:id="rId10"/>
    <p:sldId id="325" r:id="rId11"/>
    <p:sldId id="318" r:id="rId12"/>
    <p:sldId id="328" r:id="rId13"/>
    <p:sldId id="340" r:id="rId14"/>
    <p:sldId id="323" r:id="rId15"/>
    <p:sldId id="341" r:id="rId16"/>
    <p:sldId id="342" r:id="rId17"/>
    <p:sldId id="308" r:id="rId18"/>
    <p:sldId id="343" r:id="rId19"/>
    <p:sldId id="292" r:id="rId20"/>
    <p:sldId id="268" r:id="rId21"/>
    <p:sldId id="345" r:id="rId22"/>
    <p:sldId id="346" r:id="rId23"/>
    <p:sldId id="348" r:id="rId24"/>
    <p:sldId id="284" r:id="rId25"/>
    <p:sldId id="313" r:id="rId26"/>
    <p:sldId id="300" r:id="rId27"/>
  </p:sldIdLst>
  <p:sldSz cx="9144000" cy="6858000" type="screen4x3"/>
  <p:notesSz cx="6669088" cy="9926638"/>
  <p:defaultTex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9" autoAdjust="0"/>
    <p:restoredTop sz="37937" autoAdjust="0"/>
  </p:normalViewPr>
  <p:slideViewPr>
    <p:cSldViewPr>
      <p:cViewPr>
        <p:scale>
          <a:sx n="25" d="100"/>
          <a:sy n="25" d="100"/>
        </p:scale>
        <p:origin x="2658" y="78"/>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6" d="100"/>
        <a:sy n="66" d="100"/>
      </p:scale>
      <p:origin x="0" y="0"/>
    </p:cViewPr>
  </p:sorterViewPr>
  <p:notesViewPr>
    <p:cSldViewPr>
      <p:cViewPr varScale="1">
        <p:scale>
          <a:sx n="51" d="100"/>
          <a:sy n="51" d="100"/>
        </p:scale>
        <p:origin x="-2964" y="-108"/>
      </p:cViewPr>
      <p:guideLst>
        <p:guide orient="horz" pos="3126"/>
        <p:guide pos="210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9794D683-0C4B-4976-AAE0-D5B03C65A7FE}"/>
              </a:ext>
            </a:extLst>
          </p:cNvPr>
          <p:cNvSpPr>
            <a:spLocks noGrp="1" noChangeArrowheads="1"/>
          </p:cNvSpPr>
          <p:nvPr>
            <p:ph type="hdr" sz="quarter"/>
          </p:nvPr>
        </p:nvSpPr>
        <p:spPr bwMode="auto">
          <a:xfrm>
            <a:off x="0" y="0"/>
            <a:ext cx="2889250"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GB"/>
          </a:p>
        </p:txBody>
      </p:sp>
      <p:sp>
        <p:nvSpPr>
          <p:cNvPr id="53251" name="Rectangle 3">
            <a:extLst>
              <a:ext uri="{FF2B5EF4-FFF2-40B4-BE49-F238E27FC236}">
                <a16:creationId xmlns:a16="http://schemas.microsoft.com/office/drawing/2014/main" id="{FE5C5410-58DE-472F-A0A3-D5D9D7E2BB93}"/>
              </a:ext>
            </a:extLst>
          </p:cNvPr>
          <p:cNvSpPr>
            <a:spLocks noGrp="1" noChangeArrowheads="1"/>
          </p:cNvSpPr>
          <p:nvPr>
            <p:ph type="dt" sz="quarter" idx="1"/>
          </p:nvPr>
        </p:nvSpPr>
        <p:spPr bwMode="auto">
          <a:xfrm>
            <a:off x="3779838" y="0"/>
            <a:ext cx="2889250"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GB"/>
          </a:p>
        </p:txBody>
      </p:sp>
      <p:sp>
        <p:nvSpPr>
          <p:cNvPr id="53252" name="Rectangle 4">
            <a:extLst>
              <a:ext uri="{FF2B5EF4-FFF2-40B4-BE49-F238E27FC236}">
                <a16:creationId xmlns:a16="http://schemas.microsoft.com/office/drawing/2014/main" id="{55E2000A-88F6-402F-82A9-57ABBB7E5277}"/>
              </a:ext>
            </a:extLst>
          </p:cNvPr>
          <p:cNvSpPr>
            <a:spLocks noGrp="1" noChangeArrowheads="1"/>
          </p:cNvSpPr>
          <p:nvPr>
            <p:ph type="ftr" sz="quarter" idx="2"/>
          </p:nvPr>
        </p:nvSpPr>
        <p:spPr bwMode="auto">
          <a:xfrm>
            <a:off x="0" y="9429750"/>
            <a:ext cx="2889250" cy="496888"/>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GB"/>
          </a:p>
        </p:txBody>
      </p:sp>
      <p:sp>
        <p:nvSpPr>
          <p:cNvPr id="53253" name="Rectangle 5">
            <a:extLst>
              <a:ext uri="{FF2B5EF4-FFF2-40B4-BE49-F238E27FC236}">
                <a16:creationId xmlns:a16="http://schemas.microsoft.com/office/drawing/2014/main" id="{EFE24D0E-87CB-46F5-8E03-F64BD2937A27}"/>
              </a:ext>
            </a:extLst>
          </p:cNvPr>
          <p:cNvSpPr>
            <a:spLocks noGrp="1" noChangeArrowheads="1"/>
          </p:cNvSpPr>
          <p:nvPr>
            <p:ph type="sldNum" sz="quarter" idx="3"/>
          </p:nvPr>
        </p:nvSpPr>
        <p:spPr bwMode="auto">
          <a:xfrm>
            <a:off x="3779838" y="9429750"/>
            <a:ext cx="2889250" cy="496888"/>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F2DC77EC-71FB-4407-AC13-D82595F8FDC6}" type="slidenum">
              <a:rPr lang="en-GB" altLang="en-US"/>
              <a:pPr/>
              <a:t>‹#›</a:t>
            </a:fld>
            <a:endParaRPr lang="en-GB"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609BCE4-2CE6-4B63-B429-B51F2FBC638B}"/>
              </a:ext>
            </a:extLst>
          </p:cNvPr>
          <p:cNvSpPr>
            <a:spLocks noGrp="1" noChangeArrowheads="1"/>
          </p:cNvSpPr>
          <p:nvPr>
            <p:ph type="hdr" sz="quarter"/>
          </p:nvPr>
        </p:nvSpPr>
        <p:spPr bwMode="auto">
          <a:xfrm>
            <a:off x="0" y="0"/>
            <a:ext cx="2889250"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GB"/>
          </a:p>
        </p:txBody>
      </p:sp>
      <p:sp>
        <p:nvSpPr>
          <p:cNvPr id="4099" name="Rectangle 3">
            <a:extLst>
              <a:ext uri="{FF2B5EF4-FFF2-40B4-BE49-F238E27FC236}">
                <a16:creationId xmlns:a16="http://schemas.microsoft.com/office/drawing/2014/main" id="{EE352BD2-81FE-4FCF-87B4-51285F0A1AB3}"/>
              </a:ext>
            </a:extLst>
          </p:cNvPr>
          <p:cNvSpPr>
            <a:spLocks noGrp="1" noChangeArrowheads="1"/>
          </p:cNvSpPr>
          <p:nvPr>
            <p:ph type="dt" idx="1"/>
          </p:nvPr>
        </p:nvSpPr>
        <p:spPr bwMode="auto">
          <a:xfrm>
            <a:off x="3779838" y="0"/>
            <a:ext cx="2889250"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GB"/>
          </a:p>
        </p:txBody>
      </p:sp>
      <p:sp>
        <p:nvSpPr>
          <p:cNvPr id="18436" name="Rectangle 4">
            <a:extLst>
              <a:ext uri="{FF2B5EF4-FFF2-40B4-BE49-F238E27FC236}">
                <a16:creationId xmlns:a16="http://schemas.microsoft.com/office/drawing/2014/main" id="{B751A5CB-172E-4595-84D2-CE5D10EA0768}"/>
              </a:ext>
            </a:extLst>
          </p:cNvPr>
          <p:cNvSpPr>
            <a:spLocks noChangeArrowheads="1" noTextEdit="1"/>
          </p:cNvSpPr>
          <p:nvPr>
            <p:ph type="sldImg" idx="2"/>
          </p:nvPr>
        </p:nvSpPr>
        <p:spPr bwMode="auto">
          <a:xfrm>
            <a:off x="854075" y="744538"/>
            <a:ext cx="4960938"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76D82017-7F15-44B6-B169-6961D0AF81CF}"/>
              </a:ext>
            </a:extLst>
          </p:cNvPr>
          <p:cNvSpPr>
            <a:spLocks noGrp="1" noChangeArrowheads="1"/>
          </p:cNvSpPr>
          <p:nvPr>
            <p:ph type="body" sz="quarter" idx="3"/>
          </p:nvPr>
        </p:nvSpPr>
        <p:spPr bwMode="auto">
          <a:xfrm>
            <a:off x="889000" y="4714875"/>
            <a:ext cx="4891088" cy="44672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102" name="Rectangle 6">
            <a:extLst>
              <a:ext uri="{FF2B5EF4-FFF2-40B4-BE49-F238E27FC236}">
                <a16:creationId xmlns:a16="http://schemas.microsoft.com/office/drawing/2014/main" id="{9B23B5FD-71C7-4A9C-BF95-8232DF1242FF}"/>
              </a:ext>
            </a:extLst>
          </p:cNvPr>
          <p:cNvSpPr>
            <a:spLocks noGrp="1" noChangeArrowheads="1"/>
          </p:cNvSpPr>
          <p:nvPr>
            <p:ph type="ftr" sz="quarter" idx="4"/>
          </p:nvPr>
        </p:nvSpPr>
        <p:spPr bwMode="auto">
          <a:xfrm>
            <a:off x="0" y="9429750"/>
            <a:ext cx="2889250" cy="496888"/>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GB"/>
          </a:p>
        </p:txBody>
      </p:sp>
      <p:sp>
        <p:nvSpPr>
          <p:cNvPr id="4103" name="Rectangle 7">
            <a:extLst>
              <a:ext uri="{FF2B5EF4-FFF2-40B4-BE49-F238E27FC236}">
                <a16:creationId xmlns:a16="http://schemas.microsoft.com/office/drawing/2014/main" id="{4F7EA136-E5E9-4402-B937-C81AA74FC188}"/>
              </a:ext>
            </a:extLst>
          </p:cNvPr>
          <p:cNvSpPr>
            <a:spLocks noGrp="1" noChangeArrowheads="1"/>
          </p:cNvSpPr>
          <p:nvPr>
            <p:ph type="sldNum" sz="quarter" idx="5"/>
          </p:nvPr>
        </p:nvSpPr>
        <p:spPr bwMode="auto">
          <a:xfrm>
            <a:off x="3779838" y="9429750"/>
            <a:ext cx="2889250" cy="496888"/>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A3F83D72-8DF8-40CE-8E18-85D108D59EF8}"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CB5A251B-16D8-412D-9BD6-66454989F7D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0965CAA-D39A-4412-93DA-198B658BC75F}" type="slidenum">
              <a:rPr lang="en-GB" altLang="en-US"/>
              <a:pPr>
                <a:spcBef>
                  <a:spcPct val="0"/>
                </a:spcBef>
              </a:pPr>
              <a:t>1</a:t>
            </a:fld>
            <a:endParaRPr lang="en-GB" altLang="en-US"/>
          </a:p>
        </p:txBody>
      </p:sp>
      <p:sp>
        <p:nvSpPr>
          <p:cNvPr id="21506" name="Rectangle 2">
            <a:extLst>
              <a:ext uri="{FF2B5EF4-FFF2-40B4-BE49-F238E27FC236}">
                <a16:creationId xmlns:a16="http://schemas.microsoft.com/office/drawing/2014/main" id="{49E358A8-711E-49AB-9BDD-4D22D40930C7}"/>
              </a:ext>
            </a:extLst>
          </p:cNvPr>
          <p:cNvSpPr>
            <a:spLocks noChangeArrowheads="1" noTextEdit="1"/>
          </p:cNvSpPr>
          <p:nvPr>
            <p:ph type="sldImg"/>
          </p:nvPr>
        </p:nvSpPr>
        <p:spPr>
          <a:ln/>
        </p:spPr>
      </p:sp>
      <p:sp>
        <p:nvSpPr>
          <p:cNvPr id="21507" name="Rectangle 3">
            <a:extLst>
              <a:ext uri="{FF2B5EF4-FFF2-40B4-BE49-F238E27FC236}">
                <a16:creationId xmlns:a16="http://schemas.microsoft.com/office/drawing/2014/main" id="{8638D0B4-0748-42A7-AF5B-0BD2AF4247C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z="1600"/>
              <a:t>Hello, </a:t>
            </a:r>
          </a:p>
          <a:p>
            <a:pPr eaLnBrk="1" hangingPunct="1"/>
            <a:r>
              <a:rPr lang="en-GB" altLang="en-US" sz="1600"/>
              <a:t>Thank you for taking the time to watch and listen to our Welcome to Year 2 talk. I will be discussing about the year group and then the Yr2 curriculum and assessment. There will hopefully be a SATs meeting later in the year when more guidance has come out and things are clearer. </a:t>
            </a:r>
          </a:p>
          <a:p>
            <a:pPr eaLnBrk="1" hangingPunct="1"/>
            <a:endParaRPr lang="en-GB" altLang="en-US" sz="1600"/>
          </a:p>
          <a:p>
            <a:pPr eaLnBrk="1" hangingPunct="1"/>
            <a:r>
              <a:rPr lang="en-GB" altLang="en-US" sz="1600"/>
              <a:t>We are aiming to catch your children up as much as possible with new planning provided by Hampshire to transition between Year 1 areas they have missed into Year 2.</a:t>
            </a:r>
          </a:p>
          <a:p>
            <a:pPr eaLnBrk="1" hangingPunct="1"/>
            <a:endParaRPr lang="en-GB" altLang="en-US" sz="1600"/>
          </a:p>
          <a:p>
            <a:pPr eaLnBrk="1" hangingPunct="1"/>
            <a:r>
              <a:rPr lang="en-GB" altLang="en-US" sz="1600"/>
              <a:t>Our school day has a similar structure to Year 1 but throughout the year we aim for greater independence in preparation for your child’s next school.</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05C3BA7C-ABF9-4602-BCB4-EA4DF38DC8A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BE37834-5B32-4230-82E7-3CB4BC03D0C6}" type="slidenum">
              <a:rPr lang="en-GB" altLang="en-US"/>
              <a:pPr>
                <a:spcBef>
                  <a:spcPct val="0"/>
                </a:spcBef>
              </a:pPr>
              <a:t>10</a:t>
            </a:fld>
            <a:endParaRPr lang="en-GB" altLang="en-US"/>
          </a:p>
        </p:txBody>
      </p:sp>
      <p:sp>
        <p:nvSpPr>
          <p:cNvPr id="39938" name="Rectangle 2">
            <a:extLst>
              <a:ext uri="{FF2B5EF4-FFF2-40B4-BE49-F238E27FC236}">
                <a16:creationId xmlns:a16="http://schemas.microsoft.com/office/drawing/2014/main" id="{4F83DE79-2C21-44B3-9097-95286290720B}"/>
              </a:ext>
            </a:extLst>
          </p:cNvPr>
          <p:cNvSpPr>
            <a:spLocks noChangeArrowheads="1" noTextEdit="1"/>
          </p:cNvSpPr>
          <p:nvPr>
            <p:ph type="sldImg"/>
          </p:nvPr>
        </p:nvSpPr>
        <p:spPr>
          <a:ln/>
        </p:spPr>
      </p:sp>
      <p:sp>
        <p:nvSpPr>
          <p:cNvPr id="39939" name="Rectangle 3">
            <a:extLst>
              <a:ext uri="{FF2B5EF4-FFF2-40B4-BE49-F238E27FC236}">
                <a16:creationId xmlns:a16="http://schemas.microsoft.com/office/drawing/2014/main" id="{768EFB94-CDA7-4455-9589-EADE5A26366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z="1600"/>
              <a:t>Please remember books on the day, or put them in book bags when they are finished at home.</a:t>
            </a:r>
          </a:p>
          <a:p>
            <a:pPr eaLnBrk="1" hangingPunct="1"/>
            <a:endParaRPr lang="en-GB" altLang="en-US" sz="16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5171F445-CE02-4A12-A895-493AB4E11C2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A4B16DB-5E4E-4583-9828-EE1FA45CA42B}" type="slidenum">
              <a:rPr lang="en-GB" altLang="en-US"/>
              <a:pPr>
                <a:spcBef>
                  <a:spcPct val="0"/>
                </a:spcBef>
              </a:pPr>
              <a:t>11</a:t>
            </a:fld>
            <a:endParaRPr lang="en-GB" altLang="en-US"/>
          </a:p>
        </p:txBody>
      </p:sp>
      <p:sp>
        <p:nvSpPr>
          <p:cNvPr id="41986" name="Rectangle 2">
            <a:extLst>
              <a:ext uri="{FF2B5EF4-FFF2-40B4-BE49-F238E27FC236}">
                <a16:creationId xmlns:a16="http://schemas.microsoft.com/office/drawing/2014/main" id="{2D65845F-4A81-42FF-963E-C82DC9F00D95}"/>
              </a:ext>
            </a:extLst>
          </p:cNvPr>
          <p:cNvSpPr>
            <a:spLocks noChangeArrowheads="1" noTextEdit="1"/>
          </p:cNvSpPr>
          <p:nvPr>
            <p:ph type="sldImg"/>
          </p:nvPr>
        </p:nvSpPr>
        <p:spPr>
          <a:ln/>
        </p:spPr>
      </p:sp>
      <p:sp>
        <p:nvSpPr>
          <p:cNvPr id="41987" name="Rectangle 3">
            <a:extLst>
              <a:ext uri="{FF2B5EF4-FFF2-40B4-BE49-F238E27FC236}">
                <a16:creationId xmlns:a16="http://schemas.microsoft.com/office/drawing/2014/main" id="{920A3088-3EAF-4429-A22C-6F5B601BD33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z="1600"/>
              <a:t>Details of our curriculum each term can be found on the website in the form of our ‘How to help your child’ leaflet.</a:t>
            </a:r>
            <a:endParaRPr lang="en-GB" altLang="en-US" sz="1600">
              <a:solidFill>
                <a:schemeClr val="accent2"/>
              </a:solidFill>
              <a:latin typeface="Comic Sans MS" panose="030F0702030302060204" pitchFamily="66" charset="0"/>
            </a:endParaRPr>
          </a:p>
          <a:p>
            <a:pPr eaLnBrk="1" hangingPunct="1"/>
            <a:r>
              <a:rPr lang="en-GB" altLang="en-US" sz="1600">
                <a:solidFill>
                  <a:schemeClr val="accent2"/>
                </a:solidFill>
                <a:latin typeface="Comic Sans MS" panose="030F0702030302060204" pitchFamily="66" charset="0"/>
              </a:rPr>
              <a:t>We take a topic based approach to our teaching. </a:t>
            </a:r>
          </a:p>
          <a:p>
            <a:pPr eaLnBrk="1" hangingPunct="1"/>
            <a:r>
              <a:rPr lang="en-GB" altLang="en-US" sz="1600">
                <a:solidFill>
                  <a:srgbClr val="000014"/>
                </a:solidFill>
                <a:latin typeface="Comic Sans MS" panose="030F0702030302060204" pitchFamily="66" charset="0"/>
              </a:rPr>
              <a:t>This leaflet outlines the objectives the children will be aiming to achieve in school and will give some suggestions for what you can do at home to help them with their learning.</a:t>
            </a:r>
          </a:p>
          <a:p>
            <a:pPr eaLnBrk="1" hangingPunct="1"/>
            <a:endParaRPr lang="en-GB" altLang="en-US" sz="16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0E6797BF-CB2D-40B2-BE9E-E9F327021CB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D4EE65-D8C5-48E9-9E72-3C31C4B3464B}" type="slidenum">
              <a:rPr lang="en-GB" altLang="en-US"/>
              <a:pPr>
                <a:spcBef>
                  <a:spcPct val="0"/>
                </a:spcBef>
              </a:pPr>
              <a:t>12</a:t>
            </a:fld>
            <a:endParaRPr lang="en-GB" altLang="en-US"/>
          </a:p>
        </p:txBody>
      </p:sp>
      <p:sp>
        <p:nvSpPr>
          <p:cNvPr id="44034" name="Rectangle 2">
            <a:extLst>
              <a:ext uri="{FF2B5EF4-FFF2-40B4-BE49-F238E27FC236}">
                <a16:creationId xmlns:a16="http://schemas.microsoft.com/office/drawing/2014/main" id="{7A2D89B8-5598-4498-BDA3-26C356BFF669}"/>
              </a:ext>
            </a:extLst>
          </p:cNvPr>
          <p:cNvSpPr>
            <a:spLocks noChangeArrowheads="1" noTextEdit="1"/>
          </p:cNvSpPr>
          <p:nvPr>
            <p:ph type="sldImg"/>
          </p:nvPr>
        </p:nvSpPr>
        <p:spPr>
          <a:ln/>
        </p:spPr>
      </p:sp>
      <p:sp>
        <p:nvSpPr>
          <p:cNvPr id="44035" name="Rectangle 3">
            <a:extLst>
              <a:ext uri="{FF2B5EF4-FFF2-40B4-BE49-F238E27FC236}">
                <a16:creationId xmlns:a16="http://schemas.microsoft.com/office/drawing/2014/main" id="{5A10CFEC-67A9-4B5A-8B11-587A44DD492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t>Any additional tasks will be given in their reading diaries / spelling test books.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03CB9D26-C4FF-4337-BD1A-7AE4CD0654D6}"/>
              </a:ext>
            </a:extLst>
          </p:cNvPr>
          <p:cNvSpPr>
            <a:spLocks noGrp="1" noRot="1" noChangeAspect="1" noChangeArrowheads="1" noTextEdit="1"/>
          </p:cNvSpPr>
          <p:nvPr>
            <p:ph type="sldImg"/>
          </p:nvPr>
        </p:nvSpPr>
        <p:spPr>
          <a:ln/>
        </p:spPr>
      </p:sp>
      <p:sp>
        <p:nvSpPr>
          <p:cNvPr id="46082" name="Notes Placeholder 2">
            <a:extLst>
              <a:ext uri="{FF2B5EF4-FFF2-40B4-BE49-F238E27FC236}">
                <a16:creationId xmlns:a16="http://schemas.microsoft.com/office/drawing/2014/main" id="{8DD3DEC0-C160-42F4-8139-4E34623D816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z="1600"/>
              <a:t>Our reading scheme is split into year group reading schemes.</a:t>
            </a:r>
          </a:p>
          <a:p>
            <a:pPr eaLnBrk="1" hangingPunct="1"/>
            <a:r>
              <a:rPr lang="en-GB" altLang="en-US" sz="1600"/>
              <a:t> </a:t>
            </a:r>
          </a:p>
          <a:p>
            <a:pPr eaLnBrk="1" hangingPunct="1"/>
            <a:r>
              <a:rPr lang="en-GB" altLang="en-US" sz="1600"/>
              <a:t>The year 2 reading scheme runs through to Lime +</a:t>
            </a:r>
          </a:p>
          <a:p>
            <a:pPr eaLnBrk="1" hangingPunct="1"/>
            <a:r>
              <a:rPr lang="en-GB" altLang="en-US" sz="1600"/>
              <a:t>which are a mixture of longer age appropriate texts ready for the transition to the Juniors. </a:t>
            </a:r>
          </a:p>
          <a:p>
            <a:pPr eaLnBrk="1" hangingPunct="1"/>
            <a:endParaRPr lang="en-GB" altLang="en-US" sz="1600"/>
          </a:p>
          <a:p>
            <a:pPr eaLnBrk="1" hangingPunct="1"/>
            <a:r>
              <a:rPr lang="en-GB" altLang="en-US" sz="1600"/>
              <a:t>For your child to be at ARE (Age Related Expectations) at the end of year 2 we would need to ideally be reading confidently from Purple - Gold Level books to be able to answer the expected comprehension papers.</a:t>
            </a:r>
          </a:p>
        </p:txBody>
      </p:sp>
      <p:sp>
        <p:nvSpPr>
          <p:cNvPr id="46083" name="Slide Number Placeholder 3">
            <a:extLst>
              <a:ext uri="{FF2B5EF4-FFF2-40B4-BE49-F238E27FC236}">
                <a16:creationId xmlns:a16="http://schemas.microsoft.com/office/drawing/2014/main" id="{CCC4F4FB-F989-441C-8147-B4738DA0E9A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2D2ACE7-9763-437A-B666-D2EF8EEDA2CA}" type="slidenum">
              <a:rPr lang="en-US" altLang="en-US"/>
              <a:pPr>
                <a:spcBef>
                  <a:spcPct val="0"/>
                </a:spcBef>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916B05E3-427A-44C2-A2A7-5C694E838B3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43ED11E-44E5-4FDF-A93A-65DDDFC74F1B}" type="slidenum">
              <a:rPr lang="en-GB" altLang="en-US"/>
              <a:pPr>
                <a:spcBef>
                  <a:spcPct val="0"/>
                </a:spcBef>
              </a:pPr>
              <a:t>14</a:t>
            </a:fld>
            <a:endParaRPr lang="en-GB" altLang="en-US"/>
          </a:p>
        </p:txBody>
      </p:sp>
      <p:sp>
        <p:nvSpPr>
          <p:cNvPr id="48130" name="Rectangle 2">
            <a:extLst>
              <a:ext uri="{FF2B5EF4-FFF2-40B4-BE49-F238E27FC236}">
                <a16:creationId xmlns:a16="http://schemas.microsoft.com/office/drawing/2014/main" id="{7044102D-19B2-436B-99DE-BE28A04ACA4A}"/>
              </a:ext>
            </a:extLst>
          </p:cNvPr>
          <p:cNvSpPr>
            <a:spLocks noChangeArrowheads="1" noTextEdit="1"/>
          </p:cNvSpPr>
          <p:nvPr>
            <p:ph type="sldImg"/>
          </p:nvPr>
        </p:nvSpPr>
        <p:spPr>
          <a:ln/>
        </p:spPr>
      </p:sp>
      <p:sp>
        <p:nvSpPr>
          <p:cNvPr id="48131" name="Rectangle 3">
            <a:extLst>
              <a:ext uri="{FF2B5EF4-FFF2-40B4-BE49-F238E27FC236}">
                <a16:creationId xmlns:a16="http://schemas.microsoft.com/office/drawing/2014/main" id="{EF8118B1-3528-493C-BE05-43F4796C7C6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a:p>
            <a:pPr eaLnBrk="1" hangingPunct="1"/>
            <a:r>
              <a:rPr lang="en-GB" altLang="en-US"/>
              <a:t>We are not expecting a book to be read each night as some are 40 pages long!</a:t>
            </a:r>
          </a:p>
          <a:p>
            <a:pPr eaLnBrk="1" hangingPunct="1"/>
            <a:endParaRPr lang="en-GB" altLang="en-US"/>
          </a:p>
          <a:p>
            <a:pPr eaLnBrk="1" hangingPunct="1"/>
            <a:r>
              <a:rPr lang="en-GB" altLang="en-US"/>
              <a:t> ‘My Word Book’ is used to support pupils who need practise with their reading skills.</a:t>
            </a:r>
          </a:p>
          <a:p>
            <a:pPr eaLnBrk="1" hangingPunct="1"/>
            <a:endParaRPr lang="en-GB"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D035212F-38B2-4F97-9607-CAF68ABCEF4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39DDEBD-7AFE-48B7-BCE0-025E6A16A00F}" type="slidenum">
              <a:rPr lang="en-US" altLang="en-US"/>
              <a:pPr>
                <a:spcBef>
                  <a:spcPct val="0"/>
                </a:spcBef>
              </a:pPr>
              <a:t>15</a:t>
            </a:fld>
            <a:endParaRPr lang="en-US" altLang="en-US"/>
          </a:p>
        </p:txBody>
      </p:sp>
      <p:sp>
        <p:nvSpPr>
          <p:cNvPr id="50178" name="Rectangle 2">
            <a:extLst>
              <a:ext uri="{FF2B5EF4-FFF2-40B4-BE49-F238E27FC236}">
                <a16:creationId xmlns:a16="http://schemas.microsoft.com/office/drawing/2014/main" id="{0E2703DC-F2C2-402E-8D9C-E4CA919E65E7}"/>
              </a:ext>
            </a:extLst>
          </p:cNvPr>
          <p:cNvSpPr>
            <a:spLocks noRot="1" noChangeArrowheads="1" noTextEdit="1"/>
          </p:cNvSpPr>
          <p:nvPr>
            <p:ph type="sldImg"/>
          </p:nvPr>
        </p:nvSpPr>
        <p:spPr>
          <a:ln/>
        </p:spPr>
      </p:sp>
      <p:sp>
        <p:nvSpPr>
          <p:cNvPr id="50179" name="Rectangle 3">
            <a:extLst>
              <a:ext uri="{FF2B5EF4-FFF2-40B4-BE49-F238E27FC236}">
                <a16:creationId xmlns:a16="http://schemas.microsoft.com/office/drawing/2014/main" id="{4D15677E-F65D-45DD-AE6C-F87C184E7C4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z="1600"/>
              <a:t>Guided reading is in a group where the children look at the same text, we encourage discussion and concentrate on understanding the text. </a:t>
            </a:r>
          </a:p>
          <a:p>
            <a:pPr eaLnBrk="1" hangingPunct="1"/>
            <a:endParaRPr lang="en-GB" altLang="en-US" sz="1600"/>
          </a:p>
          <a:p>
            <a:pPr eaLnBrk="1" hangingPunct="1"/>
            <a:r>
              <a:rPr lang="en-GB" altLang="en-US" sz="1600"/>
              <a:t>Ask children questions about their books. </a:t>
            </a:r>
          </a:p>
          <a:p>
            <a:pPr eaLnBrk="1" hangingPunct="1"/>
            <a:r>
              <a:rPr lang="en-GB" altLang="en-US" sz="1600"/>
              <a:t>Looking for clues in the text. </a:t>
            </a:r>
          </a:p>
          <a:p>
            <a:pPr eaLnBrk="1" hangingPunct="1"/>
            <a:r>
              <a:rPr lang="en-GB" altLang="en-US" sz="1600"/>
              <a:t>Checking understanding of vocabulary.</a:t>
            </a:r>
          </a:p>
          <a:p>
            <a:pPr eaLnBrk="1" hangingPunct="1"/>
            <a:endParaRPr lang="en-GB" altLang="en-US" sz="1600"/>
          </a:p>
          <a:p>
            <a:pPr eaLnBrk="1" hangingPunct="1"/>
            <a:r>
              <a:rPr lang="en-GB" altLang="en-US" sz="1600"/>
              <a:t>Who are the main characters?</a:t>
            </a:r>
          </a:p>
          <a:p>
            <a:pPr eaLnBrk="1" hangingPunct="1"/>
            <a:r>
              <a:rPr lang="en-GB" altLang="en-US" sz="1600"/>
              <a:t>Tell me about the characters? What do you know from what you have just read?</a:t>
            </a:r>
          </a:p>
          <a:p>
            <a:pPr eaLnBrk="1" hangingPunct="1"/>
            <a:endParaRPr lang="en-GB" altLang="en-US" sz="1600"/>
          </a:p>
          <a:p>
            <a:pPr eaLnBrk="1" hangingPunct="1"/>
            <a:r>
              <a:rPr lang="en-GB" altLang="en-US" sz="1600"/>
              <a:t>Vocabulary check and widen - What word tells us that the boy was feeling happy?</a:t>
            </a:r>
          </a:p>
          <a:p>
            <a:pPr eaLnBrk="1" hangingPunct="1"/>
            <a:endParaRPr lang="en-GB" altLang="en-US" sz="1600"/>
          </a:p>
          <a:p>
            <a:pPr eaLnBrk="1" hangingPunct="1"/>
            <a:r>
              <a:rPr lang="en-GB" altLang="en-US" sz="1600"/>
              <a:t>What do you think might happen? How do you know that? – prove it, find the answer in the text</a:t>
            </a:r>
          </a:p>
          <a:p>
            <a:pPr eaLnBrk="1" hangingPunct="1"/>
            <a:endParaRPr lang="en-GB" altLang="en-US" sz="1600"/>
          </a:p>
          <a:p>
            <a:pPr eaLnBrk="1" hangingPunct="1"/>
            <a:r>
              <a:rPr lang="en-GB" altLang="en-US" sz="1600"/>
              <a:t>We will get them to find the answers in the text. </a:t>
            </a:r>
          </a:p>
          <a:p>
            <a:pPr eaLnBrk="1" hangingPunct="1"/>
            <a:endParaRPr lang="en-GB" altLang="en-US" sz="16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71BD5769-ABEC-4D5C-8203-315180D866A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7F2F12E-8294-46C7-A18A-FD95525EEF6B}" type="slidenum">
              <a:rPr lang="en-US" altLang="en-US"/>
              <a:pPr>
                <a:spcBef>
                  <a:spcPct val="0"/>
                </a:spcBef>
              </a:pPr>
              <a:t>16</a:t>
            </a:fld>
            <a:endParaRPr lang="en-US" altLang="en-US"/>
          </a:p>
        </p:txBody>
      </p:sp>
      <p:sp>
        <p:nvSpPr>
          <p:cNvPr id="52226" name="Rectangle 2">
            <a:extLst>
              <a:ext uri="{FF2B5EF4-FFF2-40B4-BE49-F238E27FC236}">
                <a16:creationId xmlns:a16="http://schemas.microsoft.com/office/drawing/2014/main" id="{B4741410-0081-418D-B400-BD7320AE479C}"/>
              </a:ext>
            </a:extLst>
          </p:cNvPr>
          <p:cNvSpPr>
            <a:spLocks noRot="1" noChangeArrowheads="1" noTextEdit="1"/>
          </p:cNvSpPr>
          <p:nvPr>
            <p:ph type="sldImg"/>
          </p:nvPr>
        </p:nvSpPr>
        <p:spPr>
          <a:ln/>
        </p:spPr>
      </p:sp>
      <p:sp>
        <p:nvSpPr>
          <p:cNvPr id="69636" name="Rectangle 3">
            <a:extLst>
              <a:ext uri="{FF2B5EF4-FFF2-40B4-BE49-F238E27FC236}">
                <a16:creationId xmlns:a16="http://schemas.microsoft.com/office/drawing/2014/main" id="{E08C4A68-86AB-492E-81F8-31D1470AFC6F}"/>
              </a:ext>
            </a:extLst>
          </p:cNvPr>
          <p:cNvSpPr>
            <a:spLocks noGrp="1" noChangeArrowheads="1"/>
          </p:cNvSpPr>
          <p:nvPr>
            <p:ph type="body" idx="1"/>
          </p:nvPr>
        </p:nvSpPr>
        <p:spPr/>
        <p:txBody>
          <a:bodyPr/>
          <a:lstStyle/>
          <a:p>
            <a:pPr eaLnBrk="1" hangingPunct="1">
              <a:defRPr/>
            </a:pPr>
            <a:r>
              <a:rPr lang="en-GB" sz="1600" kern="0" dirty="0">
                <a:latin typeface="Comic Sans MS" pitchFamily="66" charset="0"/>
              </a:rPr>
              <a:t>Please continue to support your child’s reading at home on a daily basis. </a:t>
            </a:r>
          </a:p>
          <a:p>
            <a:pPr eaLnBrk="1" hangingPunct="1">
              <a:defRPr/>
            </a:pPr>
            <a:endParaRPr lang="en-US" altLang="en-US" sz="1600" dirty="0"/>
          </a:p>
          <a:p>
            <a:pPr eaLnBrk="1" hangingPunct="1">
              <a:defRPr/>
            </a:pPr>
            <a:r>
              <a:rPr lang="en-US" altLang="en-US" sz="1600" dirty="0"/>
              <a:t>For children to succeed in reading they need to be heard regularly at home. </a:t>
            </a:r>
          </a:p>
          <a:p>
            <a:pPr eaLnBrk="1" hangingPunct="1">
              <a:defRPr/>
            </a:pPr>
            <a:endParaRPr lang="en-US" altLang="en-US" sz="1600" dirty="0"/>
          </a:p>
          <a:p>
            <a:pPr eaLnBrk="1" hangingPunct="1">
              <a:defRPr/>
            </a:pPr>
            <a:r>
              <a:rPr lang="en-US" altLang="en-US" sz="1600" dirty="0"/>
              <a:t>An ability to read well ensures that children can access all areas of the curriculum as they continue in their education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042B5662-30BB-4516-971C-219C73E5339A}"/>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84DE0CF2-9106-4C3C-A478-0F09069C116A}"/>
              </a:ext>
            </a:extLst>
          </p:cNvPr>
          <p:cNvSpPr>
            <a:spLocks noGrp="1"/>
          </p:cNvSpPr>
          <p:nvPr>
            <p:ph type="body" idx="1"/>
          </p:nvPr>
        </p:nvSpPr>
        <p:spPr/>
        <p:txBody>
          <a:bodyPr>
            <a:normAutofit/>
          </a:bodyPr>
          <a:lstStyle/>
          <a:p>
            <a:pPr eaLnBrk="1" hangingPunct="1">
              <a:lnSpc>
                <a:spcPct val="90000"/>
              </a:lnSpc>
              <a:defRPr/>
            </a:pPr>
            <a:r>
              <a:rPr lang="en-GB" sz="1600" dirty="0">
                <a:solidFill>
                  <a:schemeClr val="accent2"/>
                </a:solidFill>
                <a:latin typeface="Comic Sans MS" pitchFamily="66" charset="0"/>
              </a:rPr>
              <a:t>Phonics is delivered across the year group in our own classes. We will aim to recap Year 1 (phase 5 ) and we will introduce phase 6 near the end of Autumn Term. </a:t>
            </a:r>
          </a:p>
          <a:p>
            <a:pPr eaLnBrk="1" hangingPunct="1">
              <a:lnSpc>
                <a:spcPct val="90000"/>
              </a:lnSpc>
              <a:defRPr/>
            </a:pPr>
            <a:endParaRPr lang="en-GB" sz="1600" dirty="0">
              <a:latin typeface="Comic Sans MS" pitchFamily="66" charset="0"/>
            </a:endParaRPr>
          </a:p>
          <a:p>
            <a:pPr eaLnBrk="1" hangingPunct="1">
              <a:lnSpc>
                <a:spcPct val="80000"/>
              </a:lnSpc>
              <a:buFont typeface="Arial" pitchFamily="34" charset="0"/>
              <a:buChar char="•"/>
              <a:defRPr/>
            </a:pPr>
            <a:r>
              <a:rPr lang="en-GB" sz="1600" dirty="0">
                <a:latin typeface="Comic Sans MS" pitchFamily="66" charset="0"/>
              </a:rPr>
              <a:t>In the middle of the reading record you will find phonic sounds to practice at home.</a:t>
            </a:r>
          </a:p>
          <a:p>
            <a:pPr eaLnBrk="1" hangingPunct="1">
              <a:lnSpc>
                <a:spcPct val="80000"/>
              </a:lnSpc>
              <a:defRPr/>
            </a:pPr>
            <a:endParaRPr lang="en-GB" sz="1600" dirty="0">
              <a:latin typeface="Comic Sans MS" pitchFamily="66" charset="0"/>
            </a:endParaRPr>
          </a:p>
          <a:p>
            <a:pPr eaLnBrk="1" hangingPunct="1">
              <a:lnSpc>
                <a:spcPct val="80000"/>
              </a:lnSpc>
              <a:buFont typeface="Arial" pitchFamily="34" charset="0"/>
              <a:buChar char="•"/>
              <a:defRPr/>
            </a:pPr>
            <a:r>
              <a:rPr lang="en-GB" sz="1600" dirty="0">
                <a:latin typeface="Comic Sans MS" pitchFamily="66" charset="0"/>
              </a:rPr>
              <a:t>Phonics games on the computer at home.</a:t>
            </a:r>
            <a:r>
              <a:rPr lang="en-US" sz="1600" dirty="0"/>
              <a:t> You will find the phonics stuff on the bottom of the yr 2 page </a:t>
            </a:r>
          </a:p>
          <a:p>
            <a:pPr eaLnBrk="1" hangingPunct="1">
              <a:lnSpc>
                <a:spcPct val="80000"/>
              </a:lnSpc>
              <a:defRPr/>
            </a:pPr>
            <a:endParaRPr lang="en-GB" sz="1600" dirty="0">
              <a:latin typeface="Comic Sans MS" pitchFamily="66" charset="0"/>
            </a:endParaRPr>
          </a:p>
          <a:p>
            <a:pPr eaLnBrk="1" hangingPunct="1">
              <a:lnSpc>
                <a:spcPct val="80000"/>
              </a:lnSpc>
              <a:defRPr/>
            </a:pPr>
            <a:r>
              <a:rPr lang="en-GB" sz="1600" dirty="0">
                <a:latin typeface="Comic Sans MS" pitchFamily="66" charset="0"/>
              </a:rPr>
              <a:t>On the school website there is a guide to Progression in Phonics, phonic sound chart and phonic assessments.</a:t>
            </a:r>
          </a:p>
          <a:p>
            <a:pPr eaLnBrk="1" hangingPunct="1">
              <a:lnSpc>
                <a:spcPct val="80000"/>
              </a:lnSpc>
              <a:defRPr/>
            </a:pPr>
            <a:endParaRPr lang="en-GB" sz="1600" dirty="0">
              <a:latin typeface="Comic Sans MS" pitchFamily="66" charset="0"/>
            </a:endParaRPr>
          </a:p>
          <a:p>
            <a:pPr eaLnBrk="1" hangingPunct="1">
              <a:lnSpc>
                <a:spcPct val="80000"/>
              </a:lnSpc>
              <a:defRPr/>
            </a:pPr>
            <a:r>
              <a:rPr lang="en-GB" sz="1600" dirty="0">
                <a:latin typeface="Comic Sans MS" pitchFamily="66" charset="0"/>
              </a:rPr>
              <a:t>When you are reading with your child discuss the sounds within the words and how the same sound can be written in different ways.</a:t>
            </a:r>
          </a:p>
          <a:p>
            <a:pPr>
              <a:defRPr/>
            </a:pPr>
            <a:endParaRPr lang="en-GB" sz="1600" dirty="0"/>
          </a:p>
        </p:txBody>
      </p:sp>
      <p:sp>
        <p:nvSpPr>
          <p:cNvPr id="54275" name="Slide Number Placeholder 3">
            <a:extLst>
              <a:ext uri="{FF2B5EF4-FFF2-40B4-BE49-F238E27FC236}">
                <a16:creationId xmlns:a16="http://schemas.microsoft.com/office/drawing/2014/main" id="{1EDD074B-4697-4455-92F9-F98F6694C2D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2D4CF79-442F-4A3D-BC97-FBF828E17291}" type="slidenum">
              <a:rPr lang="en-GB" altLang="en-US"/>
              <a:pPr>
                <a:spcBef>
                  <a:spcPct val="0"/>
                </a:spcBef>
              </a:pPr>
              <a:t>17</a:t>
            </a:fld>
            <a:endParaRPr lang="en-GB"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5F3E0221-01CA-464B-80C3-F7026A46292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E97865C-F28B-45D0-8CAF-86DE7A80DBF3}" type="slidenum">
              <a:rPr lang="en-US" altLang="en-US"/>
              <a:pPr>
                <a:spcBef>
                  <a:spcPct val="0"/>
                </a:spcBef>
              </a:pPr>
              <a:t>18</a:t>
            </a:fld>
            <a:endParaRPr lang="en-US" altLang="en-US"/>
          </a:p>
        </p:txBody>
      </p:sp>
      <p:sp>
        <p:nvSpPr>
          <p:cNvPr id="56322" name="Rectangle 2">
            <a:extLst>
              <a:ext uri="{FF2B5EF4-FFF2-40B4-BE49-F238E27FC236}">
                <a16:creationId xmlns:a16="http://schemas.microsoft.com/office/drawing/2014/main" id="{BC7C7349-B340-4152-A9AA-7615FC5137D5}"/>
              </a:ext>
            </a:extLst>
          </p:cNvPr>
          <p:cNvSpPr>
            <a:spLocks noRot="1" noChangeArrowheads="1" noTextEdit="1"/>
          </p:cNvSpPr>
          <p:nvPr>
            <p:ph type="sldImg"/>
          </p:nvPr>
        </p:nvSpPr>
        <p:spPr>
          <a:ln/>
        </p:spPr>
      </p:sp>
      <p:sp>
        <p:nvSpPr>
          <p:cNvPr id="56323" name="Rectangle 3">
            <a:extLst>
              <a:ext uri="{FF2B5EF4-FFF2-40B4-BE49-F238E27FC236}">
                <a16:creationId xmlns:a16="http://schemas.microsoft.com/office/drawing/2014/main" id="{60BE452D-0D47-485D-A303-1994C63E15B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z="1600">
                <a:solidFill>
                  <a:srgbClr val="000014"/>
                </a:solidFill>
                <a:latin typeface="Comic Sans MS" panose="030F0702030302060204" pitchFamily="66" charset="0"/>
              </a:rPr>
              <a:t>Their spellings to learn will be stuck at the front of the book and their spelling test in school will be carried out at the back of the book. </a:t>
            </a:r>
          </a:p>
          <a:p>
            <a:pPr eaLnBrk="1" hangingPunct="1"/>
            <a:endParaRPr lang="en-GB" altLang="en-US" sz="1600">
              <a:solidFill>
                <a:srgbClr val="000014"/>
              </a:solidFill>
              <a:latin typeface="Comic Sans MS" panose="030F0702030302060204" pitchFamily="66" charset="0"/>
            </a:endParaRPr>
          </a:p>
          <a:p>
            <a:pPr eaLnBrk="1" hangingPunct="1"/>
            <a:r>
              <a:rPr lang="en-GB" altLang="en-US" sz="1600">
                <a:solidFill>
                  <a:srgbClr val="000014"/>
                </a:solidFill>
                <a:latin typeface="Comic Sans MS" panose="030F0702030302060204" pitchFamily="66" charset="0"/>
              </a:rPr>
              <a:t>In addition children will also have an in class spelling session daily which will look at the different spelling rules and new grammar (eg nouns, past tense) children are expected to know in Year 2. </a:t>
            </a:r>
          </a:p>
          <a:p>
            <a:pPr eaLnBrk="1" hangingPunct="1"/>
            <a:endParaRPr lang="en-GB" altLang="en-US" sz="1600">
              <a:solidFill>
                <a:srgbClr val="000014"/>
              </a:solidFill>
              <a:latin typeface="Comic Sans MS" panose="030F0702030302060204" pitchFamily="66" charset="0"/>
            </a:endParaRPr>
          </a:p>
          <a:p>
            <a:pPr eaLnBrk="1" hangingPunct="1"/>
            <a:r>
              <a:rPr lang="en-GB" altLang="en-US" sz="1600">
                <a:solidFill>
                  <a:srgbClr val="000014"/>
                </a:solidFill>
                <a:latin typeface="Comic Sans MS" panose="030F0702030302060204" pitchFamily="66" charset="0"/>
              </a:rPr>
              <a:t>SHOW ‘My Spelling Rules Book’ </a:t>
            </a:r>
          </a:p>
          <a:p>
            <a:pPr eaLnBrk="1" hangingPunct="1"/>
            <a:r>
              <a:rPr lang="en-GB" altLang="en-US" sz="1600">
                <a:solidFill>
                  <a:srgbClr val="000014"/>
                </a:solidFill>
                <a:latin typeface="Comic Sans MS" panose="030F0702030302060204" pitchFamily="66" charset="0"/>
              </a:rPr>
              <a:t>This outlines the spelling rules the children are expected to use and apply correctly to reach ARE in Yr2.</a:t>
            </a:r>
          </a:p>
          <a:p>
            <a:pPr eaLnBrk="1" hangingPunct="1"/>
            <a:r>
              <a:rPr lang="en-GB" altLang="en-US" sz="1600">
                <a:solidFill>
                  <a:srgbClr val="000014"/>
                </a:solidFill>
                <a:latin typeface="Comic Sans MS" panose="030F0702030302060204" pitchFamily="66" charset="0"/>
              </a:rPr>
              <a:t>Please look out for in in your child’s book bag</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990736C3-2E24-435E-AD7D-57C21F4AC0D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C00A03B-3F6F-4C77-AA8E-60A4C7B9521D}" type="slidenum">
              <a:rPr lang="en-GB" altLang="en-US"/>
              <a:pPr>
                <a:spcBef>
                  <a:spcPct val="0"/>
                </a:spcBef>
              </a:pPr>
              <a:t>19</a:t>
            </a:fld>
            <a:endParaRPr lang="en-GB" altLang="en-US"/>
          </a:p>
        </p:txBody>
      </p:sp>
      <p:sp>
        <p:nvSpPr>
          <p:cNvPr id="58370" name="Rectangle 2">
            <a:extLst>
              <a:ext uri="{FF2B5EF4-FFF2-40B4-BE49-F238E27FC236}">
                <a16:creationId xmlns:a16="http://schemas.microsoft.com/office/drawing/2014/main" id="{5C34F967-845B-41CC-9CCE-9C559B6668F8}"/>
              </a:ext>
            </a:extLst>
          </p:cNvPr>
          <p:cNvSpPr>
            <a:spLocks noChangeArrowheads="1" noTextEdit="1"/>
          </p:cNvSpPr>
          <p:nvPr>
            <p:ph type="sldImg"/>
          </p:nvPr>
        </p:nvSpPr>
        <p:spPr>
          <a:ln/>
        </p:spPr>
      </p:sp>
      <p:sp>
        <p:nvSpPr>
          <p:cNvPr id="58371" name="Rectangle 3">
            <a:extLst>
              <a:ext uri="{FF2B5EF4-FFF2-40B4-BE49-F238E27FC236}">
                <a16:creationId xmlns:a16="http://schemas.microsoft.com/office/drawing/2014/main" id="{777680B0-B1C7-4B03-9D62-D69BC385588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z="1600">
                <a:solidFill>
                  <a:srgbClr val="FF0000"/>
                </a:solidFill>
                <a:latin typeface="Comic Sans MS" panose="030F0702030302060204" pitchFamily="66" charset="0"/>
              </a:rPr>
              <a:t>Stress free! The children will be used to doing this style of test. They will have come across them before. They will know the set up. </a:t>
            </a:r>
          </a:p>
          <a:p>
            <a:pPr eaLnBrk="1" hangingPunct="1"/>
            <a:endParaRPr lang="en-GB" altLang="en-US" sz="1600">
              <a:solidFill>
                <a:srgbClr val="FF0000"/>
              </a:solidFill>
              <a:latin typeface="Comic Sans MS" panose="030F0702030302060204" pitchFamily="66" charset="0"/>
            </a:endParaRPr>
          </a:p>
          <a:p>
            <a:pPr eaLnBrk="1" hangingPunct="1"/>
            <a:r>
              <a:rPr lang="en-US" altLang="en-US" sz="1600"/>
              <a:t>We regularly assess to inform our teaching. </a:t>
            </a:r>
          </a:p>
          <a:p>
            <a:pPr eaLnBrk="1" hangingPunct="1"/>
            <a:r>
              <a:rPr lang="en-US" altLang="en-US" sz="1600"/>
              <a:t>Assessments are carried out to see if your child is working at the expected level half termly.</a:t>
            </a:r>
          </a:p>
          <a:p>
            <a:pPr eaLnBrk="1" hangingPunct="1"/>
            <a:endParaRPr lang="en-US" altLang="en-US" sz="1600"/>
          </a:p>
          <a:p>
            <a:pPr eaLnBrk="1" hangingPunct="1"/>
            <a:r>
              <a:rPr lang="en-US" altLang="en-US" sz="1600"/>
              <a:t>We constantly plan the next steps that your children need to progress  - often these are communicated with the children through targets, marking comments and reading sticker targets</a:t>
            </a:r>
          </a:p>
          <a:p>
            <a:pPr eaLnBrk="1" hangingPunct="1"/>
            <a:endParaRPr lang="en-US" altLang="en-US" sz="1600">
              <a:solidFill>
                <a:srgbClr val="FF0000"/>
              </a:solidFill>
              <a:latin typeface="Comic Sans MS" panose="030F0702030302060204" pitchFamily="66" charset="0"/>
            </a:endParaRPr>
          </a:p>
          <a:p>
            <a:pPr eaLnBrk="1" hangingPunct="1"/>
            <a:endParaRPr lang="en-US" altLang="en-US" sz="16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E98255F4-8A1C-49B4-BB7F-94C2C991059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CBA4F67-5B24-4D70-AD0C-14C070BAE276}" type="slidenum">
              <a:rPr lang="en-GB" altLang="en-US"/>
              <a:pPr>
                <a:spcBef>
                  <a:spcPct val="0"/>
                </a:spcBef>
              </a:pPr>
              <a:t>2</a:t>
            </a:fld>
            <a:endParaRPr lang="en-GB" altLang="en-US"/>
          </a:p>
        </p:txBody>
      </p:sp>
      <p:sp>
        <p:nvSpPr>
          <p:cNvPr id="23554" name="Rectangle 2">
            <a:extLst>
              <a:ext uri="{FF2B5EF4-FFF2-40B4-BE49-F238E27FC236}">
                <a16:creationId xmlns:a16="http://schemas.microsoft.com/office/drawing/2014/main" id="{B9FF5149-3FD4-4BA6-8697-9E9CCEE6E03E}"/>
              </a:ext>
            </a:extLst>
          </p:cNvPr>
          <p:cNvSpPr>
            <a:spLocks noChangeArrowheads="1" noTextEdit="1"/>
          </p:cNvSpPr>
          <p:nvPr>
            <p:ph type="sldImg"/>
          </p:nvPr>
        </p:nvSpPr>
        <p:spPr>
          <a:ln/>
        </p:spPr>
      </p:sp>
      <p:sp>
        <p:nvSpPr>
          <p:cNvPr id="23555" name="Rectangle 3">
            <a:extLst>
              <a:ext uri="{FF2B5EF4-FFF2-40B4-BE49-F238E27FC236}">
                <a16:creationId xmlns:a16="http://schemas.microsoft.com/office/drawing/2014/main" id="{4548D1E7-0EC8-414A-B174-B0714EB93A9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The Year 2 Team has 4 classes, with a job share in Penguin class.</a:t>
            </a:r>
          </a:p>
          <a:p>
            <a:pPr eaLnBrk="1" hangingPunct="1"/>
            <a:r>
              <a:rPr lang="en-US" altLang="en-US"/>
              <a:t>Mrs Cox is the teacher in Owl Class, Miss Spencer is the teacher in Flamingo Class, Mrs Heath is the teacher in Puffin Class and then we have both Mrs Tamblin and Mrs Freeman who are the teachers in Penguin Class.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48209D58-3503-41A0-9C58-0F908915730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72D8107-1F6D-453F-A17B-22D5234994A3}" type="slidenum">
              <a:rPr lang="en-GB" altLang="en-US"/>
              <a:pPr>
                <a:spcBef>
                  <a:spcPct val="0"/>
                </a:spcBef>
              </a:pPr>
              <a:t>20</a:t>
            </a:fld>
            <a:endParaRPr lang="en-GB" altLang="en-US"/>
          </a:p>
        </p:txBody>
      </p:sp>
      <p:sp>
        <p:nvSpPr>
          <p:cNvPr id="60418" name="Rectangle 2">
            <a:extLst>
              <a:ext uri="{FF2B5EF4-FFF2-40B4-BE49-F238E27FC236}">
                <a16:creationId xmlns:a16="http://schemas.microsoft.com/office/drawing/2014/main" id="{8AB16970-DCA7-4706-8E3A-A92106343559}"/>
              </a:ext>
            </a:extLst>
          </p:cNvPr>
          <p:cNvSpPr>
            <a:spLocks noChangeArrowheads="1" noTextEdit="1"/>
          </p:cNvSpPr>
          <p:nvPr>
            <p:ph type="sldImg"/>
          </p:nvPr>
        </p:nvSpPr>
        <p:spPr>
          <a:ln/>
        </p:spPr>
      </p:sp>
      <p:sp>
        <p:nvSpPr>
          <p:cNvPr id="60419" name="Rectangle 3">
            <a:extLst>
              <a:ext uri="{FF2B5EF4-FFF2-40B4-BE49-F238E27FC236}">
                <a16:creationId xmlns:a16="http://schemas.microsoft.com/office/drawing/2014/main" id="{63A7FE2E-AD9D-4FF7-9DFE-3D3D53B30A2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z="1600">
                <a:latin typeface="Comic Sans MS" panose="030F0702030302060204" pitchFamily="66" charset="0"/>
              </a:rPr>
              <a:t>We moderate as a year group,whole school, with the Juniors, and as a local school cluster group.  We are also externally moderated by Hampshire County Council and attend moderation meetings in the Spring and Summer terms.</a:t>
            </a:r>
          </a:p>
          <a:p>
            <a:pPr eaLnBrk="1" hangingPunct="1"/>
            <a:endParaRPr lang="en-GB" altLang="en-US" sz="1600">
              <a:latin typeface="Comic Sans MS" panose="030F0702030302060204" pitchFamily="66" charset="0"/>
            </a:endParaRPr>
          </a:p>
          <a:p>
            <a:pPr eaLnBrk="1" hangingPunct="1"/>
            <a:r>
              <a:rPr lang="en-GB" altLang="en-US" sz="1600"/>
              <a:t>As part of the SATs moderation the children will be given a standardised score which along with teacher assessments will be used to build up a picture of your child’s learning and achievements. </a:t>
            </a:r>
          </a:p>
          <a:p>
            <a:pPr eaLnBrk="1" hangingPunct="1"/>
            <a:endParaRPr lang="en-GB" altLang="en-US" sz="1600"/>
          </a:p>
          <a:p>
            <a:pPr eaLnBrk="1" hangingPunct="1"/>
            <a:r>
              <a:rPr lang="en-GB" altLang="en-US" sz="1600"/>
              <a:t>Your child will receive an overall result saying whether they have achieved the required standard in the tests. </a:t>
            </a:r>
          </a:p>
          <a:p>
            <a:pPr eaLnBrk="1" hangingPunct="1"/>
            <a:endParaRPr lang="en-GB" altLang="en-US" sz="16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id="{A185CEDD-2FDA-49F0-8D5D-99AA1B062B13}"/>
              </a:ext>
            </a:extLst>
          </p:cNvPr>
          <p:cNvSpPr>
            <a:spLocks noGrp="1" noRot="1" noChangeAspect="1" noChangeArrowheads="1" noTextEdit="1"/>
          </p:cNvSpPr>
          <p:nvPr>
            <p:ph type="sldImg"/>
          </p:nvPr>
        </p:nvSpPr>
        <p:spPr>
          <a:ln/>
        </p:spPr>
      </p:sp>
      <p:sp>
        <p:nvSpPr>
          <p:cNvPr id="62466" name="Notes Placeholder 2">
            <a:extLst>
              <a:ext uri="{FF2B5EF4-FFF2-40B4-BE49-F238E27FC236}">
                <a16:creationId xmlns:a16="http://schemas.microsoft.com/office/drawing/2014/main" id="{C0D23F55-D053-4F40-855C-321121755E5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600" dirty="0"/>
              <a:t>The reading test for Year 2 pupils will involve two separate papers</a:t>
            </a:r>
          </a:p>
          <a:p>
            <a:endParaRPr lang="en-GB" altLang="en-US" sz="1600" dirty="0"/>
          </a:p>
          <a:p>
            <a:r>
              <a:rPr lang="en-GB" altLang="en-US" sz="1600" dirty="0"/>
              <a:t>1 consists of a selection of texts totalling 400 to 700 words, with questions interspersed</a:t>
            </a:r>
          </a:p>
          <a:p>
            <a:endParaRPr lang="en-GB" altLang="en-US" sz="1600" dirty="0"/>
          </a:p>
          <a:p>
            <a:r>
              <a:rPr lang="en-US" altLang="en-US" sz="1600" dirty="0">
                <a:latin typeface="Comic Sans MS" panose="030F0702030302060204" pitchFamily="66" charset="0"/>
                <a:cs typeface="Times New Roman" panose="02020603050405020304" pitchFamily="18" charset="0"/>
              </a:rPr>
              <a:t>2 comprises a reading booklet with a selection of passages. Children will write their answers in a separate booklet. </a:t>
            </a:r>
          </a:p>
          <a:p>
            <a:endParaRPr lang="en-US" altLang="en-US" sz="1600" dirty="0">
              <a:latin typeface="Comic Sans MS" panose="030F0702030302060204" pitchFamily="66" charset="0"/>
              <a:cs typeface="Times New Roman" panose="02020603050405020304" pitchFamily="18" charset="0"/>
            </a:endParaRPr>
          </a:p>
          <a:p>
            <a:r>
              <a:rPr lang="en-GB" altLang="en-US" sz="1600" dirty="0"/>
              <a:t>A total score from both papers is taken, they should take around 30 minutes, but children will not be strictly timed, as the tests are not intended to assess children’s ability to work at speed. </a:t>
            </a:r>
          </a:p>
          <a:p>
            <a:endParaRPr lang="en-GB" altLang="en-US" sz="1600" dirty="0"/>
          </a:p>
          <a:p>
            <a:r>
              <a:rPr lang="en-GB" altLang="en-US" sz="1600" dirty="0"/>
              <a:t>The texts in the reading papers will cover a range of fiction, non-fiction and poetry, and will get progressively more difficult towards the end of the test. </a:t>
            </a:r>
          </a:p>
          <a:p>
            <a:endParaRPr lang="en-GB" altLang="en-US" sz="1600" dirty="0"/>
          </a:p>
          <a:p>
            <a:r>
              <a:rPr lang="en-GB" altLang="en-US" sz="1600" dirty="0"/>
              <a:t>Teachers will have the option to stop the test at any point that they feel is appropriate for a particular child.</a:t>
            </a:r>
          </a:p>
          <a:p>
            <a:endParaRPr lang="en-GB" altLang="en-US" sz="1600" dirty="0"/>
          </a:p>
          <a:p>
            <a:endParaRPr lang="en-GB" altLang="en-US" sz="1600" dirty="0"/>
          </a:p>
          <a:p>
            <a:endParaRPr lang="en-GB" altLang="en-US" sz="1600" dirty="0"/>
          </a:p>
        </p:txBody>
      </p:sp>
      <p:sp>
        <p:nvSpPr>
          <p:cNvPr id="62467" name="Slide Number Placeholder 3">
            <a:extLst>
              <a:ext uri="{FF2B5EF4-FFF2-40B4-BE49-F238E27FC236}">
                <a16:creationId xmlns:a16="http://schemas.microsoft.com/office/drawing/2014/main" id="{22A43E88-D7AA-4FF3-B699-5F6ABD5DEE4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EB7783D-FBF1-4A9E-9BAB-00A00F75B0F9}" type="slidenum">
              <a:rPr lang="en-GB" altLang="en-US"/>
              <a:pPr>
                <a:spcBef>
                  <a:spcPct val="0"/>
                </a:spcBef>
              </a:pPr>
              <a:t>21</a:t>
            </a:fld>
            <a:endParaRPr lang="en-GB"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60245181-C436-41B4-8884-8BCA536BD2BA}"/>
              </a:ext>
            </a:extLst>
          </p:cNvPr>
          <p:cNvSpPr>
            <a:spLocks noGrp="1" noRot="1" noChangeAspect="1" noChangeArrowheads="1" noTextEdit="1"/>
          </p:cNvSpPr>
          <p:nvPr>
            <p:ph type="sldImg"/>
          </p:nvPr>
        </p:nvSpPr>
        <p:spPr>
          <a:ln/>
        </p:spPr>
      </p:sp>
      <p:sp>
        <p:nvSpPr>
          <p:cNvPr id="64514" name="Notes Placeholder 2">
            <a:extLst>
              <a:ext uri="{FF2B5EF4-FFF2-40B4-BE49-F238E27FC236}">
                <a16:creationId xmlns:a16="http://schemas.microsoft.com/office/drawing/2014/main" id="{21F2654F-C465-4DAA-ACE4-3D5B4AE2B1D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tabLst>
                <a:tab pos="457200" algn="l"/>
              </a:tabLst>
            </a:pPr>
            <a:r>
              <a:rPr lang="en-US" altLang="en-US" sz="1600">
                <a:latin typeface="Comic Sans MS" panose="030F0702030302060204" pitchFamily="66" charset="0"/>
                <a:cs typeface="Times New Roman" panose="02020603050405020304" pitchFamily="18" charset="0"/>
              </a:rPr>
              <a:t>There will be a variety of question types:</a:t>
            </a:r>
            <a:endParaRPr lang="en-GB" altLang="en-US" sz="1600">
              <a:latin typeface="Comic Sans MS" panose="030F0702030302060204" pitchFamily="66" charset="0"/>
            </a:endParaRPr>
          </a:p>
          <a:p>
            <a:pPr>
              <a:spcBef>
                <a:spcPct val="0"/>
              </a:spcBef>
              <a:buFontTx/>
              <a:buChar char="•"/>
              <a:tabLst>
                <a:tab pos="457200" algn="l"/>
              </a:tabLst>
            </a:pPr>
            <a:r>
              <a:rPr lang="en-US" altLang="en-US" sz="1600">
                <a:latin typeface="Comic Sans MS" panose="030F0702030302060204" pitchFamily="66" charset="0"/>
                <a:cs typeface="Times New Roman" panose="02020603050405020304" pitchFamily="18" charset="0"/>
              </a:rPr>
              <a:t>Multiple choice</a:t>
            </a:r>
            <a:endParaRPr lang="en-GB" altLang="en-US" sz="1600">
              <a:latin typeface="Comic Sans MS" panose="030F0702030302060204" pitchFamily="66" charset="0"/>
            </a:endParaRPr>
          </a:p>
          <a:p>
            <a:pPr>
              <a:spcBef>
                <a:spcPct val="0"/>
              </a:spcBef>
              <a:buFontTx/>
              <a:buChar char="•"/>
              <a:tabLst>
                <a:tab pos="457200" algn="l"/>
              </a:tabLst>
            </a:pPr>
            <a:r>
              <a:rPr lang="en-US" altLang="en-US" sz="1600">
                <a:latin typeface="Comic Sans MS" panose="030F0702030302060204" pitchFamily="66" charset="0"/>
                <a:cs typeface="Times New Roman" panose="02020603050405020304" pitchFamily="18" charset="0"/>
              </a:rPr>
              <a:t>Ranking/ordering, e.g. ‘Number the events below to show in which order they happened in the story’</a:t>
            </a:r>
            <a:endParaRPr lang="en-GB" altLang="en-US" sz="1600">
              <a:latin typeface="Comic Sans MS" panose="030F0702030302060204" pitchFamily="66" charset="0"/>
            </a:endParaRPr>
          </a:p>
          <a:p>
            <a:pPr>
              <a:spcBef>
                <a:spcPct val="0"/>
              </a:spcBef>
              <a:buFontTx/>
              <a:buChar char="•"/>
              <a:tabLst>
                <a:tab pos="457200" algn="l"/>
              </a:tabLst>
            </a:pPr>
            <a:r>
              <a:rPr lang="en-US" altLang="en-US" sz="1600">
                <a:latin typeface="Comic Sans MS" panose="030F0702030302060204" pitchFamily="66" charset="0"/>
                <a:cs typeface="Times New Roman" panose="02020603050405020304" pitchFamily="18" charset="0"/>
              </a:rPr>
              <a:t>Matching, e.g. ‘Match the character to the job that they do in the story’</a:t>
            </a:r>
            <a:endParaRPr lang="en-GB" altLang="en-US" sz="1600">
              <a:latin typeface="Comic Sans MS" panose="030F0702030302060204" pitchFamily="66" charset="0"/>
            </a:endParaRPr>
          </a:p>
          <a:p>
            <a:pPr>
              <a:spcBef>
                <a:spcPct val="0"/>
              </a:spcBef>
              <a:buFontTx/>
              <a:buChar char="•"/>
              <a:tabLst>
                <a:tab pos="457200" algn="l"/>
              </a:tabLst>
            </a:pPr>
            <a:r>
              <a:rPr lang="en-US" altLang="en-US" sz="1600">
                <a:latin typeface="Comic Sans MS" panose="030F0702030302060204" pitchFamily="66" charset="0"/>
                <a:cs typeface="Times New Roman" panose="02020603050405020304" pitchFamily="18" charset="0"/>
              </a:rPr>
              <a:t>Labelling, e.g. ‘Label the text to show the title’</a:t>
            </a:r>
            <a:endParaRPr lang="en-GB" altLang="en-US" sz="1600">
              <a:latin typeface="Comic Sans MS" panose="030F0702030302060204" pitchFamily="66" charset="0"/>
            </a:endParaRPr>
          </a:p>
          <a:p>
            <a:pPr>
              <a:spcBef>
                <a:spcPct val="0"/>
              </a:spcBef>
              <a:buFontTx/>
              <a:buChar char="•"/>
              <a:tabLst>
                <a:tab pos="457200" algn="l"/>
              </a:tabLst>
            </a:pPr>
            <a:r>
              <a:rPr lang="en-US" altLang="en-US" sz="1600">
                <a:latin typeface="Comic Sans MS" panose="030F0702030302060204" pitchFamily="66" charset="0"/>
                <a:cs typeface="Times New Roman" panose="02020603050405020304" pitchFamily="18" charset="0"/>
              </a:rPr>
              <a:t>Find and copy, e.g. ‘Find and copy one word that shows what the weather was like in the story’</a:t>
            </a:r>
            <a:endParaRPr lang="en-GB" altLang="en-US" sz="1600">
              <a:latin typeface="Comic Sans MS" panose="030F0702030302060204" pitchFamily="66" charset="0"/>
            </a:endParaRPr>
          </a:p>
          <a:p>
            <a:pPr>
              <a:spcBef>
                <a:spcPct val="0"/>
              </a:spcBef>
              <a:buFontTx/>
              <a:buChar char="•"/>
              <a:tabLst>
                <a:tab pos="457200" algn="l"/>
              </a:tabLst>
            </a:pPr>
            <a:r>
              <a:rPr lang="en-US" altLang="en-US" sz="1600">
                <a:latin typeface="Comic Sans MS" panose="030F0702030302060204" pitchFamily="66" charset="0"/>
                <a:cs typeface="Times New Roman" panose="02020603050405020304" pitchFamily="18" charset="0"/>
              </a:rPr>
              <a:t>Short answer, e.g. ‘What does the bear eat?’</a:t>
            </a:r>
            <a:endParaRPr lang="en-GB" altLang="en-US" sz="1600">
              <a:latin typeface="Comic Sans MS" panose="030F0702030302060204" pitchFamily="66" charset="0"/>
            </a:endParaRPr>
          </a:p>
          <a:p>
            <a:pPr>
              <a:spcBef>
                <a:spcPct val="0"/>
              </a:spcBef>
              <a:buFontTx/>
              <a:buChar char="•"/>
              <a:tabLst>
                <a:tab pos="457200" algn="l"/>
              </a:tabLst>
            </a:pPr>
            <a:r>
              <a:rPr lang="en-US" altLang="en-US" sz="1600">
                <a:latin typeface="Comic Sans MS" panose="030F0702030302060204" pitchFamily="66" charset="0"/>
                <a:cs typeface="Times New Roman" panose="02020603050405020304" pitchFamily="18" charset="0"/>
              </a:rPr>
              <a:t>Open-ended answer, e.g. ‘Why did Lucy write the letter to her grandmother? Give two reasons’</a:t>
            </a:r>
            <a:endParaRPr lang="en-US" altLang="en-US" sz="1600">
              <a:latin typeface="Comic Sans MS" panose="030F0702030302060204" pitchFamily="66" charset="0"/>
            </a:endParaRPr>
          </a:p>
          <a:p>
            <a:pPr>
              <a:tabLst>
                <a:tab pos="457200" algn="l"/>
              </a:tabLst>
            </a:pPr>
            <a:endParaRPr lang="en-GB" altLang="en-US" sz="1600"/>
          </a:p>
          <a:p>
            <a:pPr>
              <a:tabLst>
                <a:tab pos="457200" algn="l"/>
              </a:tabLst>
            </a:pPr>
            <a:r>
              <a:rPr lang="en-US" altLang="en-US" sz="1600"/>
              <a:t>Emphasis for higher ability readers is on comprehension and reading aloud with an audience in mind – fluency, taking note of punctuation, expression.</a:t>
            </a:r>
          </a:p>
          <a:p>
            <a:pPr>
              <a:tabLst>
                <a:tab pos="457200" algn="l"/>
              </a:tabLst>
            </a:pPr>
            <a:endParaRPr lang="en-GB" altLang="en-US" sz="1600"/>
          </a:p>
        </p:txBody>
      </p:sp>
      <p:sp>
        <p:nvSpPr>
          <p:cNvPr id="64515" name="Slide Number Placeholder 3">
            <a:extLst>
              <a:ext uri="{FF2B5EF4-FFF2-40B4-BE49-F238E27FC236}">
                <a16:creationId xmlns:a16="http://schemas.microsoft.com/office/drawing/2014/main" id="{ECF3DCF3-EB1F-4541-95C7-3FD47EBF6F8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1B92411-DF58-4850-889B-8547F93817AD}" type="slidenum">
              <a:rPr lang="en-GB" altLang="en-US"/>
              <a:pPr>
                <a:spcBef>
                  <a:spcPct val="0"/>
                </a:spcBef>
              </a:pPr>
              <a:t>22</a:t>
            </a:fld>
            <a:endParaRPr lang="en-GB"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25F21574-CEF8-488D-AE98-593BD6259C5B}"/>
              </a:ext>
            </a:extLst>
          </p:cNvPr>
          <p:cNvSpPr>
            <a:spLocks noGrp="1" noRot="1" noChangeAspect="1" noChangeArrowheads="1" noTextEdit="1"/>
          </p:cNvSpPr>
          <p:nvPr>
            <p:ph type="sldImg"/>
          </p:nvPr>
        </p:nvSpPr>
        <p:spPr>
          <a:ln/>
        </p:spPr>
      </p:sp>
      <p:sp>
        <p:nvSpPr>
          <p:cNvPr id="66562" name="Notes Placeholder 2">
            <a:extLst>
              <a:ext uri="{FF2B5EF4-FFF2-40B4-BE49-F238E27FC236}">
                <a16:creationId xmlns:a16="http://schemas.microsoft.com/office/drawing/2014/main" id="{16732384-D664-4B63-A8B0-759DF954708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tabLst>
                <a:tab pos="457200" algn="l"/>
              </a:tabLst>
            </a:pPr>
            <a:r>
              <a:rPr lang="en-US" altLang="en-US" sz="1600">
                <a:latin typeface="Comic Sans MS" panose="030F0702030302060204" pitchFamily="66" charset="0"/>
                <a:cs typeface="Times New Roman" panose="02020603050405020304" pitchFamily="18" charset="0"/>
              </a:rPr>
              <a:t>The Key Stage 1 maths test will comprise two papers:</a:t>
            </a:r>
            <a:endParaRPr lang="en-GB" altLang="en-US" sz="1600">
              <a:latin typeface="Comic Sans MS" panose="030F0702030302060204" pitchFamily="66" charset="0"/>
            </a:endParaRPr>
          </a:p>
          <a:p>
            <a:pPr>
              <a:spcBef>
                <a:spcPct val="0"/>
              </a:spcBef>
              <a:buFontTx/>
              <a:buChar char="•"/>
              <a:tabLst>
                <a:tab pos="457200" algn="l"/>
              </a:tabLst>
            </a:pPr>
            <a:r>
              <a:rPr lang="en-US" altLang="en-US" sz="1600">
                <a:latin typeface="Comic Sans MS" panose="030F0702030302060204" pitchFamily="66" charset="0"/>
                <a:cs typeface="Times New Roman" panose="02020603050405020304" pitchFamily="18" charset="0"/>
              </a:rPr>
              <a:t>Paper 1: arithmetic, worth 25 marks and taking around 20 minutes. Only using mental fluency</a:t>
            </a:r>
          </a:p>
          <a:p>
            <a:pPr>
              <a:spcBef>
                <a:spcPct val="0"/>
              </a:spcBef>
              <a:buFontTx/>
              <a:buChar char="•"/>
              <a:tabLst>
                <a:tab pos="457200" algn="l"/>
              </a:tabLst>
            </a:pPr>
            <a:endParaRPr lang="en-GB" altLang="en-US" sz="1600">
              <a:latin typeface="Comic Sans MS" panose="030F0702030302060204" pitchFamily="66" charset="0"/>
            </a:endParaRPr>
          </a:p>
          <a:p>
            <a:pPr>
              <a:spcBef>
                <a:spcPct val="0"/>
              </a:spcBef>
              <a:buFontTx/>
              <a:buChar char="•"/>
              <a:tabLst>
                <a:tab pos="457200" algn="l"/>
              </a:tabLst>
            </a:pPr>
            <a:r>
              <a:rPr lang="en-US" altLang="en-US" sz="1600">
                <a:latin typeface="Comic Sans MS" panose="030F0702030302060204" pitchFamily="66" charset="0"/>
                <a:cs typeface="Times New Roman" panose="02020603050405020304" pitchFamily="18" charset="0"/>
              </a:rPr>
              <a:t>Paper 2: mathematical fluency, problem-solving and reasoning, worth 35 marks and taking approximately 35 minutes, with a break if necessary. </a:t>
            </a:r>
          </a:p>
          <a:p>
            <a:pPr>
              <a:spcBef>
                <a:spcPct val="0"/>
              </a:spcBef>
              <a:buFontTx/>
              <a:buChar char="•"/>
              <a:tabLst>
                <a:tab pos="457200" algn="l"/>
              </a:tabLst>
            </a:pPr>
            <a:endParaRPr lang="en-US" altLang="en-US" sz="1600">
              <a:latin typeface="Comic Sans MS" panose="030F0702030302060204" pitchFamily="66" charset="0"/>
              <a:cs typeface="Times New Roman" panose="02020603050405020304" pitchFamily="18" charset="0"/>
            </a:endParaRPr>
          </a:p>
          <a:p>
            <a:pPr>
              <a:spcBef>
                <a:spcPct val="0"/>
              </a:spcBef>
              <a:tabLst>
                <a:tab pos="457200" algn="l"/>
              </a:tabLst>
            </a:pPr>
            <a:r>
              <a:rPr lang="en-US" altLang="en-US" sz="1600">
                <a:latin typeface="Comic Sans MS" panose="030F0702030302060204" pitchFamily="66" charset="0"/>
                <a:cs typeface="Times New Roman" panose="02020603050405020304" pitchFamily="18" charset="0"/>
              </a:rPr>
              <a:t>There will be a variety of question types: multiple choice, matching, true/false, constrained (e.g. completing a chart or table; drawing a shape) and less constrained (e.g. where children have to show or explain their method).</a:t>
            </a:r>
          </a:p>
          <a:p>
            <a:pPr>
              <a:spcBef>
                <a:spcPct val="0"/>
              </a:spcBef>
              <a:tabLst>
                <a:tab pos="457200" algn="l"/>
              </a:tabLst>
            </a:pPr>
            <a:endParaRPr lang="en-GB" altLang="en-US" sz="1600">
              <a:latin typeface="Comic Sans MS" panose="030F0702030302060204" pitchFamily="66" charset="0"/>
            </a:endParaRPr>
          </a:p>
          <a:p>
            <a:pPr>
              <a:spcBef>
                <a:spcPct val="0"/>
              </a:spcBef>
              <a:tabLst>
                <a:tab pos="457200" algn="l"/>
              </a:tabLst>
            </a:pPr>
            <a:r>
              <a:rPr lang="en-US" altLang="en-US" sz="1600">
                <a:latin typeface="Comic Sans MS" panose="030F0702030302060204" pitchFamily="66" charset="0"/>
                <a:cs typeface="Times New Roman" panose="02020603050405020304" pitchFamily="18" charset="0"/>
              </a:rPr>
              <a:t>Children will not be able to use any equipment such as calculators or number lines.</a:t>
            </a:r>
            <a:endParaRPr lang="en-US" altLang="en-US" sz="1600">
              <a:latin typeface="Comic Sans MS" panose="030F0702030302060204" pitchFamily="66" charset="0"/>
            </a:endParaRPr>
          </a:p>
          <a:p>
            <a:pPr>
              <a:tabLst>
                <a:tab pos="457200" algn="l"/>
              </a:tabLst>
            </a:pPr>
            <a:endParaRPr lang="en-GB" altLang="en-US" sz="1600"/>
          </a:p>
        </p:txBody>
      </p:sp>
      <p:sp>
        <p:nvSpPr>
          <p:cNvPr id="66563" name="Slide Number Placeholder 3">
            <a:extLst>
              <a:ext uri="{FF2B5EF4-FFF2-40B4-BE49-F238E27FC236}">
                <a16:creationId xmlns:a16="http://schemas.microsoft.com/office/drawing/2014/main" id="{43A3EAC7-B394-462C-8E36-ECB85D174F1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E2F6827-E795-4DF7-AB2D-5411097C2D95}" type="slidenum">
              <a:rPr lang="en-GB" altLang="en-US"/>
              <a:pPr>
                <a:spcBef>
                  <a:spcPct val="0"/>
                </a:spcBef>
              </a:pPr>
              <a:t>23</a:t>
            </a:fld>
            <a:endParaRPr lang="en-GB"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8F3C7B80-64C7-498C-BA4F-1FFC25117E2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48041BB-43B2-4AB5-892E-E6DE079B3F38}" type="slidenum">
              <a:rPr lang="en-GB" altLang="en-US"/>
              <a:pPr>
                <a:spcBef>
                  <a:spcPct val="0"/>
                </a:spcBef>
              </a:pPr>
              <a:t>24</a:t>
            </a:fld>
            <a:endParaRPr lang="en-GB" altLang="en-US"/>
          </a:p>
        </p:txBody>
      </p:sp>
      <p:sp>
        <p:nvSpPr>
          <p:cNvPr id="68610" name="Rectangle 2">
            <a:extLst>
              <a:ext uri="{FF2B5EF4-FFF2-40B4-BE49-F238E27FC236}">
                <a16:creationId xmlns:a16="http://schemas.microsoft.com/office/drawing/2014/main" id="{E1B6CDC0-FE16-44EB-BB41-67D96E2E7E20}"/>
              </a:ext>
            </a:extLst>
          </p:cNvPr>
          <p:cNvSpPr>
            <a:spLocks noChangeArrowheads="1" noTextEdit="1"/>
          </p:cNvSpPr>
          <p:nvPr>
            <p:ph type="sldImg"/>
          </p:nvPr>
        </p:nvSpPr>
        <p:spPr>
          <a:ln/>
        </p:spPr>
      </p:sp>
      <p:sp>
        <p:nvSpPr>
          <p:cNvPr id="68611" name="Rectangle 3">
            <a:extLst>
              <a:ext uri="{FF2B5EF4-FFF2-40B4-BE49-F238E27FC236}">
                <a16:creationId xmlns:a16="http://schemas.microsoft.com/office/drawing/2014/main" id="{2E7AB45C-4A3E-4A17-BFAA-029A0C446FC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600"/>
              <a:t>A gentle reminder to - Please don’t get too worried about them. </a:t>
            </a:r>
          </a:p>
          <a:p>
            <a:pPr eaLnBrk="1" hangingPunct="1"/>
            <a:endParaRPr lang="en-US" altLang="en-US" sz="1600"/>
          </a:p>
          <a:p>
            <a:pPr eaLnBrk="1" hangingPunct="1"/>
            <a:r>
              <a:rPr lang="en-US" altLang="en-US" sz="1600"/>
              <a:t>At this point every year </a:t>
            </a:r>
          </a:p>
          <a:p>
            <a:pPr eaLnBrk="1" hangingPunct="1"/>
            <a:r>
              <a:rPr lang="en-US" altLang="en-US" sz="1600"/>
              <a:t>where we need to get to feels like a long way away but the children do make it. </a:t>
            </a:r>
          </a:p>
          <a:p>
            <a:pPr eaLnBrk="1" hangingPunct="1"/>
            <a:endParaRPr lang="en-US" altLang="en-US" sz="1600"/>
          </a:p>
          <a:p>
            <a:pPr eaLnBrk="1" hangingPunct="1"/>
            <a:r>
              <a:rPr lang="en-US" altLang="en-US" sz="1600"/>
              <a:t>Hopefully they will enjoy the new topics along the way.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a:extLst>
              <a:ext uri="{FF2B5EF4-FFF2-40B4-BE49-F238E27FC236}">
                <a16:creationId xmlns:a16="http://schemas.microsoft.com/office/drawing/2014/main" id="{28308BF9-B869-4C63-810D-05223D1EE9DD}"/>
              </a:ext>
            </a:extLst>
          </p:cNvPr>
          <p:cNvSpPr>
            <a:spLocks noGrp="1" noRot="1" noChangeAspect="1" noChangeArrowheads="1" noTextEdit="1"/>
          </p:cNvSpPr>
          <p:nvPr>
            <p:ph type="sldImg"/>
          </p:nvPr>
        </p:nvSpPr>
        <p:spPr>
          <a:ln/>
        </p:spPr>
      </p:sp>
      <p:sp>
        <p:nvSpPr>
          <p:cNvPr id="72706" name="Notes Placeholder 2">
            <a:extLst>
              <a:ext uri="{FF2B5EF4-FFF2-40B4-BE49-F238E27FC236}">
                <a16:creationId xmlns:a16="http://schemas.microsoft.com/office/drawing/2014/main" id="{33381F6D-8446-48E6-AD68-903F6170F1E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600"/>
              <a:t>Well being of your children is a priority. If you have any queries or worries please make an appointment </a:t>
            </a:r>
          </a:p>
        </p:txBody>
      </p:sp>
      <p:sp>
        <p:nvSpPr>
          <p:cNvPr id="72707" name="Slide Number Placeholder 3">
            <a:extLst>
              <a:ext uri="{FF2B5EF4-FFF2-40B4-BE49-F238E27FC236}">
                <a16:creationId xmlns:a16="http://schemas.microsoft.com/office/drawing/2014/main" id="{0CCC7CD0-CD86-4563-9B7C-8A4AC3DE19A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F16DE60-27BE-4863-87B8-2EC3137B61ED}" type="slidenum">
              <a:rPr lang="en-GB" altLang="en-US"/>
              <a:pPr>
                <a:spcBef>
                  <a:spcPct val="0"/>
                </a:spcBef>
              </a:pPr>
              <a:t>25</a:t>
            </a:fld>
            <a:endParaRPr lang="en-GB"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F1FAC650-5DDB-4ABD-88D7-F2BE3F829048}"/>
              </a:ext>
            </a:extLst>
          </p:cNvPr>
          <p:cNvSpPr>
            <a:spLocks noGrp="1" noRot="1" noChangeAspect="1" noChangeArrowheads="1" noTextEdit="1"/>
          </p:cNvSpPr>
          <p:nvPr>
            <p:ph type="sldImg"/>
          </p:nvPr>
        </p:nvSpPr>
        <p:spPr>
          <a:ln/>
        </p:spPr>
      </p:sp>
      <p:sp>
        <p:nvSpPr>
          <p:cNvPr id="74754" name="Notes Placeholder 2">
            <a:extLst>
              <a:ext uri="{FF2B5EF4-FFF2-40B4-BE49-F238E27FC236}">
                <a16:creationId xmlns:a16="http://schemas.microsoft.com/office/drawing/2014/main" id="{1106D25B-D2F9-4FB4-BCB3-D24E0443A62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a:t>Thank you – if any changes happen we will ensure to let you know as soon as we can. Thank you for your time and I hope this has been useful. </a:t>
            </a:r>
          </a:p>
          <a:p>
            <a:endParaRPr lang="en-US" altLang="en-US" sz="1600"/>
          </a:p>
        </p:txBody>
      </p:sp>
      <p:sp>
        <p:nvSpPr>
          <p:cNvPr id="74755" name="Slide Number Placeholder 3">
            <a:extLst>
              <a:ext uri="{FF2B5EF4-FFF2-40B4-BE49-F238E27FC236}">
                <a16:creationId xmlns:a16="http://schemas.microsoft.com/office/drawing/2014/main" id="{00917AA4-A590-4861-B378-2C8E667A528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550A2EC-ED33-4727-8F83-67788A496802}" type="slidenum">
              <a:rPr lang="en-GB" altLang="en-US"/>
              <a:pPr>
                <a:spcBef>
                  <a:spcPct val="0"/>
                </a:spcBef>
              </a:pPr>
              <a:t>26</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CE671516-B05A-4DDF-9865-B278EF90F02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44A7959-13ED-477F-8781-AF5CD821ECF2}" type="slidenum">
              <a:rPr lang="en-GB" altLang="en-US"/>
              <a:pPr>
                <a:spcBef>
                  <a:spcPct val="0"/>
                </a:spcBef>
              </a:pPr>
              <a:t>3</a:t>
            </a:fld>
            <a:endParaRPr lang="en-GB" altLang="en-US"/>
          </a:p>
        </p:txBody>
      </p:sp>
      <p:sp>
        <p:nvSpPr>
          <p:cNvPr id="25602" name="Rectangle 2">
            <a:extLst>
              <a:ext uri="{FF2B5EF4-FFF2-40B4-BE49-F238E27FC236}">
                <a16:creationId xmlns:a16="http://schemas.microsoft.com/office/drawing/2014/main" id="{A2E7352F-E3C9-4C52-8061-FACD2A842C60}"/>
              </a:ext>
            </a:extLst>
          </p:cNvPr>
          <p:cNvSpPr>
            <a:spLocks noChangeArrowheads="1" noTextEdit="1"/>
          </p:cNvSpPr>
          <p:nvPr>
            <p:ph type="sldImg"/>
          </p:nvPr>
        </p:nvSpPr>
        <p:spPr>
          <a:ln/>
        </p:spPr>
      </p:sp>
      <p:sp>
        <p:nvSpPr>
          <p:cNvPr id="25603" name="Rectangle 3">
            <a:extLst>
              <a:ext uri="{FF2B5EF4-FFF2-40B4-BE49-F238E27FC236}">
                <a16:creationId xmlns:a16="http://schemas.microsoft.com/office/drawing/2014/main" id="{4F0697B9-1832-4671-96D7-5EE0CFF3DAC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In Year 2 we have LSAs in the morning. Mrs Lovegrove will be in Penguin Class, Mrs Coombs will be in Flamingo Class, Mrs Simpson will be in Owl Class and Mrs Roberts will be in Puffin Class. Our LSAs only work in the mornings in the classroom, but some may be around in afternoons to complete other SNA roles such as interventions.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A51BDFDF-E3B3-4468-B238-B58D82D43564}"/>
              </a:ext>
            </a:extLst>
          </p:cNvPr>
          <p:cNvSpPr>
            <a:spLocks noGrp="1" noRot="1" noChangeAspect="1" noChangeArrowheads="1" noTextEdit="1"/>
          </p:cNvSpPr>
          <p:nvPr>
            <p:ph type="sldImg"/>
          </p:nvPr>
        </p:nvSpPr>
        <p:spPr>
          <a:ln/>
        </p:spPr>
      </p:sp>
      <p:sp>
        <p:nvSpPr>
          <p:cNvPr id="27650" name="Notes Placeholder 2">
            <a:extLst>
              <a:ext uri="{FF2B5EF4-FFF2-40B4-BE49-F238E27FC236}">
                <a16:creationId xmlns:a16="http://schemas.microsoft.com/office/drawing/2014/main" id="{C3FEEAD6-7BF1-4319-BB08-875FA80B690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Comic Sans MS" panose="030F0702030302060204" pitchFamily="66" charset="0"/>
              </a:rPr>
              <a:t>All teachers have some time out of the classroom for Planning, Preparation and Assessment. Mrs Gath may cover your child’s class. </a:t>
            </a:r>
          </a:p>
          <a:p>
            <a:r>
              <a:rPr lang="en-GB" altLang="en-US">
                <a:latin typeface="Comic Sans MS" panose="030F0702030302060204" pitchFamily="66" charset="0"/>
              </a:rPr>
              <a:t>Mrs Ross is our SENDCo and she is available to support children with any special or additional needs.</a:t>
            </a:r>
          </a:p>
          <a:p>
            <a:endParaRPr lang="en-GB" altLang="en-US"/>
          </a:p>
        </p:txBody>
      </p:sp>
      <p:sp>
        <p:nvSpPr>
          <p:cNvPr id="27651" name="Slide Number Placeholder 3">
            <a:extLst>
              <a:ext uri="{FF2B5EF4-FFF2-40B4-BE49-F238E27FC236}">
                <a16:creationId xmlns:a16="http://schemas.microsoft.com/office/drawing/2014/main" id="{6657D567-ED8E-489B-B05F-BA9BC5E9C26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3C9DC73-8FD8-4C1B-913B-BF2DE69A730C}" type="slidenum">
              <a:rPr lang="en-GB" altLang="en-US" sz="1200"/>
              <a:pPr/>
              <a:t>4</a:t>
            </a:fld>
            <a:endParaRPr lang="en-GB"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B2FDEA44-534B-441A-96E2-28332CA6DBA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A464CC4-0684-42BE-82C4-CFCDAC5DC3DC}" type="slidenum">
              <a:rPr lang="en-US" altLang="en-US"/>
              <a:pPr>
                <a:spcBef>
                  <a:spcPct val="0"/>
                </a:spcBef>
              </a:pPr>
              <a:t>5</a:t>
            </a:fld>
            <a:endParaRPr lang="en-US" altLang="en-US"/>
          </a:p>
        </p:txBody>
      </p:sp>
      <p:sp>
        <p:nvSpPr>
          <p:cNvPr id="29698" name="Rectangle 2">
            <a:extLst>
              <a:ext uri="{FF2B5EF4-FFF2-40B4-BE49-F238E27FC236}">
                <a16:creationId xmlns:a16="http://schemas.microsoft.com/office/drawing/2014/main" id="{9993B99D-C701-4670-AEF0-5E60277F4041}"/>
              </a:ext>
            </a:extLst>
          </p:cNvPr>
          <p:cNvSpPr>
            <a:spLocks noRot="1" noChangeArrowheads="1" noTextEdit="1"/>
          </p:cNvSpPr>
          <p:nvPr>
            <p:ph type="sldImg"/>
          </p:nvPr>
        </p:nvSpPr>
        <p:spPr>
          <a:ln/>
        </p:spPr>
      </p:sp>
      <p:sp>
        <p:nvSpPr>
          <p:cNvPr id="29699" name="Rectangle 3">
            <a:extLst>
              <a:ext uri="{FF2B5EF4-FFF2-40B4-BE49-F238E27FC236}">
                <a16:creationId xmlns:a16="http://schemas.microsoft.com/office/drawing/2014/main" id="{FFDAFE53-3060-4DF2-A353-69F766FD21E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z="1600"/>
              <a:t>We have some lovely support staff in our school. Some children will receive extra assistance from a Special Needs assistant usually in the afternoons.</a:t>
            </a:r>
            <a:endParaRPr lang="en-GB" altLang="en-US" sz="1600">
              <a:latin typeface="Comic Sans MS" panose="030F0702030302060204" pitchFamily="66" charset="0"/>
            </a:endParaRPr>
          </a:p>
          <a:p>
            <a:pPr eaLnBrk="1" hangingPunct="1"/>
            <a:endParaRPr lang="en-GB" altLang="en-US" sz="1600">
              <a:latin typeface="Comic Sans MS" panose="030F0702030302060204" pitchFamily="66"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E54DA281-5413-480C-8933-4E96FE6178CD}"/>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DE3F504E-5F4A-4005-AD17-E04ADB07CD0E}"/>
              </a:ext>
            </a:extLst>
          </p:cNvPr>
          <p:cNvSpPr>
            <a:spLocks noGrp="1"/>
          </p:cNvSpPr>
          <p:nvPr>
            <p:ph type="body" idx="1"/>
          </p:nvPr>
        </p:nvSpPr>
        <p:spPr/>
        <p:txBody>
          <a:bodyPr>
            <a:normAutofit fontScale="77500" lnSpcReduction="20000"/>
          </a:bodyPr>
          <a:lstStyle/>
          <a:p>
            <a:pPr>
              <a:defRPr/>
            </a:pPr>
            <a:r>
              <a:rPr lang="en-GB" sz="1600" dirty="0"/>
              <a:t>Same as in year 1 your child is encouraged to come into school independently and put their own things away. Please make sure names are on all your child’s things this makes it much easier for them. </a:t>
            </a:r>
          </a:p>
          <a:p>
            <a:pPr>
              <a:defRPr/>
            </a:pPr>
            <a:r>
              <a:rPr lang="en-GB" sz="1600" dirty="0" err="1"/>
              <a:t>Yr</a:t>
            </a:r>
            <a:r>
              <a:rPr lang="en-GB" sz="1600" dirty="0"/>
              <a:t> 2 </a:t>
            </a:r>
            <a:r>
              <a:rPr lang="en-GB" altLang="en-US" sz="1600" dirty="0">
                <a:solidFill>
                  <a:srgbClr val="000014"/>
                </a:solidFill>
                <a:latin typeface="Comic Sans MS" pitchFamily="66" charset="0"/>
              </a:rPr>
              <a:t>is really busy, expect a few tired children for the first half term. The pace is much quicker and more will be expected of the children. </a:t>
            </a:r>
          </a:p>
          <a:p>
            <a:pPr>
              <a:defRPr/>
            </a:pPr>
            <a:r>
              <a:rPr lang="en-GB" altLang="en-US" sz="1600" dirty="0">
                <a:solidFill>
                  <a:srgbClr val="000014"/>
                </a:solidFill>
                <a:latin typeface="Comic Sans MS" pitchFamily="66" charset="0"/>
              </a:rPr>
              <a:t>Parents evening will be held in October. </a:t>
            </a:r>
          </a:p>
          <a:p>
            <a:pPr eaLnBrk="1" hangingPunct="1">
              <a:defRPr/>
            </a:pPr>
            <a:r>
              <a:rPr lang="en-GB" altLang="en-US" sz="1600" dirty="0">
                <a:solidFill>
                  <a:srgbClr val="000014"/>
                </a:solidFill>
                <a:latin typeface="Comic Sans MS" pitchFamily="66" charset="0"/>
              </a:rPr>
              <a:t>Notices on the outside door. Letters home via parent mail.</a:t>
            </a:r>
          </a:p>
          <a:p>
            <a:pPr eaLnBrk="1" hangingPunct="1">
              <a:defRPr/>
            </a:pPr>
            <a:r>
              <a:rPr lang="en-GB" altLang="en-US" sz="1600" dirty="0">
                <a:solidFill>
                  <a:srgbClr val="000014"/>
                </a:solidFill>
                <a:latin typeface="Comic Sans MS" pitchFamily="66" charset="0"/>
              </a:rPr>
              <a:t>If you need to see your class teacher then pop a note in the reading record or speak to a member of staff on the door and we will arrange a mutually convenient phone-call. </a:t>
            </a:r>
          </a:p>
          <a:p>
            <a:pPr eaLnBrk="1" hangingPunct="1">
              <a:defRPr/>
            </a:pPr>
            <a:r>
              <a:rPr lang="en-GB" altLang="en-US" sz="1600" dirty="0">
                <a:solidFill>
                  <a:srgbClr val="000014"/>
                </a:solidFill>
                <a:latin typeface="Comic Sans MS" pitchFamily="66" charset="0"/>
              </a:rPr>
              <a:t>PE and Library change days will be displayed on door. </a:t>
            </a:r>
            <a:r>
              <a:rPr lang="en-GB" sz="1600" dirty="0">
                <a:solidFill>
                  <a:schemeClr val="accent2"/>
                </a:solidFill>
                <a:latin typeface="Comic Sans MS" pitchFamily="66" charset="0"/>
              </a:rPr>
              <a:t>You can use the school website to find out information about the year group and look at copies of the newsletters in the parents section. </a:t>
            </a:r>
          </a:p>
          <a:p>
            <a:pPr eaLnBrk="1" hangingPunct="1">
              <a:defRPr/>
            </a:pPr>
            <a:r>
              <a:rPr lang="en-GB" sz="1600" dirty="0"/>
              <a:t>We will be sending home Phonics and Maths booklets with information about how we teach these two subjects and ideas to help at home are also there. These letters can also be viewed in our reception area.</a:t>
            </a:r>
          </a:p>
          <a:p>
            <a:pPr eaLnBrk="1" hangingPunct="1">
              <a:defRPr/>
            </a:pPr>
            <a:r>
              <a:rPr lang="en-GB" sz="1600" dirty="0"/>
              <a:t>We do fit a lot into our mornings.</a:t>
            </a:r>
          </a:p>
          <a:p>
            <a:pPr eaLnBrk="1" hangingPunct="1">
              <a:defRPr/>
            </a:pPr>
            <a:r>
              <a:rPr lang="en-GB" sz="1600" dirty="0"/>
              <a:t>Children will do spellings, handwriting, phonics, English, Maths and reading before lunch. </a:t>
            </a:r>
          </a:p>
          <a:p>
            <a:pPr eaLnBrk="1" hangingPunct="1">
              <a:defRPr/>
            </a:pPr>
            <a:r>
              <a:rPr lang="en-GB" sz="1600" dirty="0"/>
              <a:t>The children will be taught in their own classes for everything given the recent circumstances however this could change for phonics and maths later in the year. </a:t>
            </a:r>
          </a:p>
          <a:p>
            <a:pPr>
              <a:defRPr/>
            </a:pPr>
            <a:r>
              <a:rPr lang="en-GB" sz="1600" dirty="0"/>
              <a:t> </a:t>
            </a:r>
          </a:p>
        </p:txBody>
      </p:sp>
      <p:sp>
        <p:nvSpPr>
          <p:cNvPr id="31747" name="Slide Number Placeholder 3">
            <a:extLst>
              <a:ext uri="{FF2B5EF4-FFF2-40B4-BE49-F238E27FC236}">
                <a16:creationId xmlns:a16="http://schemas.microsoft.com/office/drawing/2014/main" id="{AAE02399-B215-4DD0-AD23-6CBF2E51C41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FF41517-4EC5-4AFE-A786-0B33F87B03AA}" type="slidenum">
              <a:rPr lang="en-GB" altLang="en-US"/>
              <a:pPr>
                <a:spcBef>
                  <a:spcPct val="0"/>
                </a:spcBef>
              </a:pPr>
              <a:t>6</a:t>
            </a:fld>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FA81DD4A-1435-4E66-8419-3CD5D951547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A64A03C-6C34-488E-B64F-165B83C1D4DB}" type="slidenum">
              <a:rPr lang="en-GB" altLang="en-US"/>
              <a:pPr>
                <a:spcBef>
                  <a:spcPct val="0"/>
                </a:spcBef>
              </a:pPr>
              <a:t>7</a:t>
            </a:fld>
            <a:endParaRPr lang="en-GB" altLang="en-US"/>
          </a:p>
        </p:txBody>
      </p:sp>
      <p:sp>
        <p:nvSpPr>
          <p:cNvPr id="33794" name="Rectangle 2">
            <a:extLst>
              <a:ext uri="{FF2B5EF4-FFF2-40B4-BE49-F238E27FC236}">
                <a16:creationId xmlns:a16="http://schemas.microsoft.com/office/drawing/2014/main" id="{4D3A345C-5A88-45F7-8784-BBC29EE27E2E}"/>
              </a:ext>
            </a:extLst>
          </p:cNvPr>
          <p:cNvSpPr>
            <a:spLocks noChangeArrowheads="1" noTextEdit="1"/>
          </p:cNvSpPr>
          <p:nvPr>
            <p:ph type="sldImg"/>
          </p:nvPr>
        </p:nvSpPr>
        <p:spPr>
          <a:ln/>
        </p:spPr>
      </p:sp>
      <p:sp>
        <p:nvSpPr>
          <p:cNvPr id="33795" name="Rectangle 3">
            <a:extLst>
              <a:ext uri="{FF2B5EF4-FFF2-40B4-BE49-F238E27FC236}">
                <a16:creationId xmlns:a16="http://schemas.microsoft.com/office/drawing/2014/main" id="{DC52B190-4982-4C49-A051-91A6384C0B4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z="1600">
                <a:latin typeface="Comic Sans MS" panose="030F0702030302060204" pitchFamily="66" charset="0"/>
              </a:rPr>
              <a:t>We have a company from the Titanic Museum in Southampton (Sea-City) coming in on these dates to kickstart our disasters topic for next half term. There will be a letter coming out about this soon. </a:t>
            </a:r>
          </a:p>
          <a:p>
            <a:pPr eaLnBrk="1" hangingPunct="1"/>
            <a:endParaRPr lang="en-GB" altLang="en-US" sz="1600">
              <a:latin typeface="Comic Sans MS" panose="030F0702030302060204" pitchFamily="66" charset="0"/>
            </a:endParaRPr>
          </a:p>
          <a:p>
            <a:pPr eaLnBrk="1" hangingPunct="1"/>
            <a:r>
              <a:rPr lang="en-GB" altLang="en-US" sz="1600">
                <a:latin typeface="Comic Sans MS" panose="030F0702030302060204" pitchFamily="66" charset="0"/>
              </a:rPr>
              <a:t>Forest Friends is where the children will have time every week to experience outdoor learning sessions. This could include story-times outside in our woodland, learning academic subjects outside, making potions or dens, building up on teamwork skills or even creating their own campfire.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7ABEB491-FDA2-4495-BBF8-7A74DEC3094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62D9C10-1AD6-4057-8C04-4B275C8BF837}" type="slidenum">
              <a:rPr lang="en-GB" altLang="en-US"/>
              <a:pPr>
                <a:spcBef>
                  <a:spcPct val="0"/>
                </a:spcBef>
              </a:pPr>
              <a:t>8</a:t>
            </a:fld>
            <a:endParaRPr lang="en-GB" altLang="en-US"/>
          </a:p>
        </p:txBody>
      </p:sp>
      <p:sp>
        <p:nvSpPr>
          <p:cNvPr id="35842" name="Rectangle 2">
            <a:extLst>
              <a:ext uri="{FF2B5EF4-FFF2-40B4-BE49-F238E27FC236}">
                <a16:creationId xmlns:a16="http://schemas.microsoft.com/office/drawing/2014/main" id="{B6E84C53-571E-4D31-A21B-C2097A4D5C32}"/>
              </a:ext>
            </a:extLst>
          </p:cNvPr>
          <p:cNvSpPr>
            <a:spLocks noChangeArrowheads="1" noTextEdit="1"/>
          </p:cNvSpPr>
          <p:nvPr>
            <p:ph type="sldImg"/>
          </p:nvPr>
        </p:nvSpPr>
        <p:spPr>
          <a:ln/>
        </p:spPr>
      </p:sp>
      <p:sp>
        <p:nvSpPr>
          <p:cNvPr id="35843" name="Rectangle 3">
            <a:extLst>
              <a:ext uri="{FF2B5EF4-FFF2-40B4-BE49-F238E27FC236}">
                <a16:creationId xmlns:a16="http://schemas.microsoft.com/office/drawing/2014/main" id="{2676EFEB-4C8E-4F78-A2F9-D674BD1422C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600"/>
              <a:t>Koosa will be running their breakfast and afterschool club. As the weeks go on we will let you know when other clubs may be reintroduced and starting.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A120FCA2-11DA-4974-AAC9-E70AC633268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C551DA9-FEE0-4837-9EFF-786AF362401E}" type="slidenum">
              <a:rPr lang="en-GB" altLang="en-US"/>
              <a:pPr>
                <a:spcBef>
                  <a:spcPct val="0"/>
                </a:spcBef>
              </a:pPr>
              <a:t>9</a:t>
            </a:fld>
            <a:endParaRPr lang="en-GB" altLang="en-US"/>
          </a:p>
        </p:txBody>
      </p:sp>
      <p:sp>
        <p:nvSpPr>
          <p:cNvPr id="37890" name="Rectangle 2">
            <a:extLst>
              <a:ext uri="{FF2B5EF4-FFF2-40B4-BE49-F238E27FC236}">
                <a16:creationId xmlns:a16="http://schemas.microsoft.com/office/drawing/2014/main" id="{548621D2-FDBF-43D3-A081-D05F1A8DB72F}"/>
              </a:ext>
            </a:extLst>
          </p:cNvPr>
          <p:cNvSpPr>
            <a:spLocks noChangeArrowheads="1" noTextEdit="1"/>
          </p:cNvSpPr>
          <p:nvPr>
            <p:ph type="sldImg"/>
          </p:nvPr>
        </p:nvSpPr>
        <p:spPr>
          <a:ln/>
        </p:spPr>
      </p:sp>
      <p:sp>
        <p:nvSpPr>
          <p:cNvPr id="37891" name="Rectangle 3">
            <a:extLst>
              <a:ext uri="{FF2B5EF4-FFF2-40B4-BE49-F238E27FC236}">
                <a16:creationId xmlns:a16="http://schemas.microsoft.com/office/drawing/2014/main" id="{8432011B-688C-4415-BEE1-72DE1195062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z="1600" dirty="0"/>
              <a:t>Hopefully we will perform a Christmas production in December time which will be filmed and placed on YouTube. </a:t>
            </a:r>
            <a:r>
              <a:rPr lang="en-GB" altLang="en-US" sz="1600" dirty="0">
                <a:latin typeface="Comic Sans MS" panose="030F0702030302060204" pitchFamily="66" charset="0"/>
              </a:rPr>
              <a:t>Instead of a Christmas craft afternoon we will be hoping to hold an Easter event where parents will be invited if the current </a:t>
            </a:r>
            <a:r>
              <a:rPr lang="en-GB" altLang="en-US" sz="1600" dirty="0" err="1">
                <a:latin typeface="Comic Sans MS" panose="030F0702030302060204" pitchFamily="66" charset="0"/>
              </a:rPr>
              <a:t>Covid</a:t>
            </a:r>
            <a:r>
              <a:rPr lang="en-GB" altLang="en-US" sz="1600" dirty="0">
                <a:latin typeface="Comic Sans MS" panose="030F0702030302060204" pitchFamily="66" charset="0"/>
              </a:rPr>
              <a:t> 19 restrictions have been lifted. We hope to continue sewing with the children.</a:t>
            </a:r>
            <a:r>
              <a:rPr lang="en-GB" altLang="en-US" sz="1600" dirty="0"/>
              <a:t> Then in the summer year 2 children will hopefully perform in a leavers play.</a:t>
            </a:r>
            <a:endParaRPr lang="en-GB" altLang="en-US" sz="1600" dirty="0">
              <a:latin typeface="Comic Sans MS" panose="030F0702030302060204" pitchFamily="66" charset="0"/>
            </a:endParaRPr>
          </a:p>
          <a:p>
            <a:pPr eaLnBrk="1" hangingPunct="1"/>
            <a:endParaRPr lang="en-GB" altLang="en-US" sz="16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5B77B1C1-15F5-44AC-B255-6366F8637CEE}"/>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E8654BFD-C134-4ABA-A48B-CAF049A5DBF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01FBE869-17C9-48EA-83DF-359A530532FA}"/>
              </a:ext>
            </a:extLst>
          </p:cNvPr>
          <p:cNvSpPr>
            <a:spLocks noGrp="1" noChangeArrowheads="1"/>
          </p:cNvSpPr>
          <p:nvPr>
            <p:ph type="sldNum" sz="quarter" idx="12"/>
          </p:nvPr>
        </p:nvSpPr>
        <p:spPr>
          <a:ln/>
        </p:spPr>
        <p:txBody>
          <a:bodyPr/>
          <a:lstStyle>
            <a:lvl1pPr>
              <a:defRPr/>
            </a:lvl1pPr>
          </a:lstStyle>
          <a:p>
            <a:fld id="{23299FD6-8383-4B10-9D54-90E84D408616}" type="slidenum">
              <a:rPr lang="en-GB" altLang="en-US"/>
              <a:pPr/>
              <a:t>‹#›</a:t>
            </a:fld>
            <a:endParaRPr lang="en-GB" altLang="en-US"/>
          </a:p>
        </p:txBody>
      </p:sp>
    </p:spTree>
    <p:extLst>
      <p:ext uri="{BB962C8B-B14F-4D97-AF65-F5344CB8AC3E}">
        <p14:creationId xmlns:p14="http://schemas.microsoft.com/office/powerpoint/2010/main" val="1324611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B3F6EBBB-0936-4162-A9C6-50BFC063EC82}"/>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B015E775-BFAE-43EE-B2F5-FB93D0D2BC6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D1C9E3C8-4BB6-44E9-AEA4-06BC3A77896A}"/>
              </a:ext>
            </a:extLst>
          </p:cNvPr>
          <p:cNvSpPr>
            <a:spLocks noGrp="1" noChangeArrowheads="1"/>
          </p:cNvSpPr>
          <p:nvPr>
            <p:ph type="sldNum" sz="quarter" idx="12"/>
          </p:nvPr>
        </p:nvSpPr>
        <p:spPr>
          <a:ln/>
        </p:spPr>
        <p:txBody>
          <a:bodyPr/>
          <a:lstStyle>
            <a:lvl1pPr>
              <a:defRPr/>
            </a:lvl1pPr>
          </a:lstStyle>
          <a:p>
            <a:fld id="{6DD1F86B-2903-4FED-98CB-93E9A2DBBAE1}" type="slidenum">
              <a:rPr lang="en-GB" altLang="en-US"/>
              <a:pPr/>
              <a:t>‹#›</a:t>
            </a:fld>
            <a:endParaRPr lang="en-GB" altLang="en-US"/>
          </a:p>
        </p:txBody>
      </p:sp>
    </p:spTree>
    <p:extLst>
      <p:ext uri="{BB962C8B-B14F-4D97-AF65-F5344CB8AC3E}">
        <p14:creationId xmlns:p14="http://schemas.microsoft.com/office/powerpoint/2010/main" val="3763936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BEB506E5-294C-45BB-B3C5-D5971DEA9468}"/>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C2C7686C-8E21-420D-9CBC-21FDFA78719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667D38C2-4C68-4AB3-B321-C1094BBC573F}"/>
              </a:ext>
            </a:extLst>
          </p:cNvPr>
          <p:cNvSpPr>
            <a:spLocks noGrp="1" noChangeArrowheads="1"/>
          </p:cNvSpPr>
          <p:nvPr>
            <p:ph type="sldNum" sz="quarter" idx="12"/>
          </p:nvPr>
        </p:nvSpPr>
        <p:spPr>
          <a:ln/>
        </p:spPr>
        <p:txBody>
          <a:bodyPr/>
          <a:lstStyle>
            <a:lvl1pPr>
              <a:defRPr/>
            </a:lvl1pPr>
          </a:lstStyle>
          <a:p>
            <a:fld id="{1906D51C-2707-455B-9244-F34214DE8470}" type="slidenum">
              <a:rPr lang="en-GB" altLang="en-US"/>
              <a:pPr/>
              <a:t>‹#›</a:t>
            </a:fld>
            <a:endParaRPr lang="en-GB" altLang="en-US"/>
          </a:p>
        </p:txBody>
      </p:sp>
    </p:spTree>
    <p:extLst>
      <p:ext uri="{BB962C8B-B14F-4D97-AF65-F5344CB8AC3E}">
        <p14:creationId xmlns:p14="http://schemas.microsoft.com/office/powerpoint/2010/main" val="3013642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E0720136-38A2-4E06-99DD-D4053F03E9B9}"/>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DF293E94-9FEF-4FC4-8042-7152C627FB1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CF3E55D2-B2C7-4FC4-BB3B-CA2A77F90B4B}"/>
              </a:ext>
            </a:extLst>
          </p:cNvPr>
          <p:cNvSpPr>
            <a:spLocks noGrp="1" noChangeArrowheads="1"/>
          </p:cNvSpPr>
          <p:nvPr>
            <p:ph type="sldNum" sz="quarter" idx="12"/>
          </p:nvPr>
        </p:nvSpPr>
        <p:spPr>
          <a:ln/>
        </p:spPr>
        <p:txBody>
          <a:bodyPr/>
          <a:lstStyle>
            <a:lvl1pPr>
              <a:defRPr/>
            </a:lvl1pPr>
          </a:lstStyle>
          <a:p>
            <a:fld id="{ADF0E370-BF71-4B13-ABFB-A38CAF9E6197}" type="slidenum">
              <a:rPr lang="en-GB" altLang="en-US"/>
              <a:pPr/>
              <a:t>‹#›</a:t>
            </a:fld>
            <a:endParaRPr lang="en-GB" altLang="en-US"/>
          </a:p>
        </p:txBody>
      </p:sp>
    </p:spTree>
    <p:extLst>
      <p:ext uri="{BB962C8B-B14F-4D97-AF65-F5344CB8AC3E}">
        <p14:creationId xmlns:p14="http://schemas.microsoft.com/office/powerpoint/2010/main" val="2871069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41754592-7428-4CF6-90FB-47D8BDB7E285}"/>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BDF29D40-9C3F-4623-8D42-19B0D9DA36F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4D7AC127-37ED-4D56-8566-20F796771DC6}"/>
              </a:ext>
            </a:extLst>
          </p:cNvPr>
          <p:cNvSpPr>
            <a:spLocks noGrp="1" noChangeArrowheads="1"/>
          </p:cNvSpPr>
          <p:nvPr>
            <p:ph type="sldNum" sz="quarter" idx="12"/>
          </p:nvPr>
        </p:nvSpPr>
        <p:spPr>
          <a:ln/>
        </p:spPr>
        <p:txBody>
          <a:bodyPr/>
          <a:lstStyle>
            <a:lvl1pPr>
              <a:defRPr/>
            </a:lvl1pPr>
          </a:lstStyle>
          <a:p>
            <a:fld id="{E0BF4E19-C50E-4C03-99F3-D05FBF1E2F51}" type="slidenum">
              <a:rPr lang="en-GB" altLang="en-US"/>
              <a:pPr/>
              <a:t>‹#›</a:t>
            </a:fld>
            <a:endParaRPr lang="en-GB" altLang="en-US"/>
          </a:p>
        </p:txBody>
      </p:sp>
    </p:spTree>
    <p:extLst>
      <p:ext uri="{BB962C8B-B14F-4D97-AF65-F5344CB8AC3E}">
        <p14:creationId xmlns:p14="http://schemas.microsoft.com/office/powerpoint/2010/main" val="16003321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a:extLst>
              <a:ext uri="{FF2B5EF4-FFF2-40B4-BE49-F238E27FC236}">
                <a16:creationId xmlns:a16="http://schemas.microsoft.com/office/drawing/2014/main" id="{6BE3BCCF-FF3B-4688-B1AB-D9061F27003D}"/>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079C2222-E67B-42C8-A2CA-49FFB774E9B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1F2C59CC-6818-4CE8-BACA-4EDF41FC5A34}"/>
              </a:ext>
            </a:extLst>
          </p:cNvPr>
          <p:cNvSpPr>
            <a:spLocks noGrp="1" noChangeArrowheads="1"/>
          </p:cNvSpPr>
          <p:nvPr>
            <p:ph type="sldNum" sz="quarter" idx="12"/>
          </p:nvPr>
        </p:nvSpPr>
        <p:spPr>
          <a:ln/>
        </p:spPr>
        <p:txBody>
          <a:bodyPr/>
          <a:lstStyle>
            <a:lvl1pPr>
              <a:defRPr/>
            </a:lvl1pPr>
          </a:lstStyle>
          <a:p>
            <a:fld id="{6D209A9D-6BDA-4340-974F-2899C292E39D}" type="slidenum">
              <a:rPr lang="en-GB" altLang="en-US"/>
              <a:pPr/>
              <a:t>‹#›</a:t>
            </a:fld>
            <a:endParaRPr lang="en-GB" altLang="en-US"/>
          </a:p>
        </p:txBody>
      </p:sp>
    </p:spTree>
    <p:extLst>
      <p:ext uri="{BB962C8B-B14F-4D97-AF65-F5344CB8AC3E}">
        <p14:creationId xmlns:p14="http://schemas.microsoft.com/office/powerpoint/2010/main" val="2480113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685800" y="1981200"/>
            <a:ext cx="7772400" cy="4114800"/>
          </a:xfrm>
        </p:spPr>
        <p:txBody>
          <a:bodyPr/>
          <a:lstStyle/>
          <a:p>
            <a:pPr lvl="0"/>
            <a:endParaRPr lang="en-GB" noProof="0"/>
          </a:p>
        </p:txBody>
      </p:sp>
      <p:sp>
        <p:nvSpPr>
          <p:cNvPr id="4" name="Rectangle 4">
            <a:extLst>
              <a:ext uri="{FF2B5EF4-FFF2-40B4-BE49-F238E27FC236}">
                <a16:creationId xmlns:a16="http://schemas.microsoft.com/office/drawing/2014/main" id="{02EE26D1-8919-41DD-A926-D910F55F1F71}"/>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4F229C9E-7D19-444A-9057-6BD4657B11E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E76F4846-508E-4C89-96DF-B75FF83B0DCC}"/>
              </a:ext>
            </a:extLst>
          </p:cNvPr>
          <p:cNvSpPr>
            <a:spLocks noGrp="1" noChangeArrowheads="1"/>
          </p:cNvSpPr>
          <p:nvPr>
            <p:ph type="sldNum" sz="quarter" idx="12"/>
          </p:nvPr>
        </p:nvSpPr>
        <p:spPr>
          <a:ln/>
        </p:spPr>
        <p:txBody>
          <a:bodyPr/>
          <a:lstStyle>
            <a:lvl1pPr>
              <a:defRPr/>
            </a:lvl1pPr>
          </a:lstStyle>
          <a:p>
            <a:fld id="{6DA32486-180E-450C-BB4C-FE634882B59A}" type="slidenum">
              <a:rPr lang="en-GB" altLang="en-US"/>
              <a:pPr/>
              <a:t>‹#›</a:t>
            </a:fld>
            <a:endParaRPr lang="en-GB" altLang="en-US"/>
          </a:p>
        </p:txBody>
      </p:sp>
    </p:spTree>
    <p:extLst>
      <p:ext uri="{BB962C8B-B14F-4D97-AF65-F5344CB8AC3E}">
        <p14:creationId xmlns:p14="http://schemas.microsoft.com/office/powerpoint/2010/main" val="42755786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295400"/>
          </a:xfrm>
        </p:spPr>
        <p:txBody>
          <a:bodyPr/>
          <a:lstStyle/>
          <a:p>
            <a:r>
              <a:rPr lang="en-US"/>
              <a:t>Click to edit Master title style</a:t>
            </a:r>
            <a:endParaRPr lang="en-GB"/>
          </a:p>
        </p:txBody>
      </p:sp>
      <p:sp>
        <p:nvSpPr>
          <p:cNvPr id="3" name="Content Placeholder 2"/>
          <p:cNvSpPr>
            <a:spLocks noGrp="1"/>
          </p:cNvSpPr>
          <p:nvPr>
            <p:ph sz="half" idx="1"/>
          </p:nvPr>
        </p:nvSpPr>
        <p:spPr>
          <a:xfrm>
            <a:off x="457200" y="1719263"/>
            <a:ext cx="40386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719263"/>
            <a:ext cx="4038600" cy="2128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8200" y="4000500"/>
            <a:ext cx="4038600" cy="213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a:extLst>
              <a:ext uri="{FF2B5EF4-FFF2-40B4-BE49-F238E27FC236}">
                <a16:creationId xmlns:a16="http://schemas.microsoft.com/office/drawing/2014/main" id="{0C4F5E5E-4908-4C45-B596-FA0F00D53FEE}"/>
              </a:ext>
            </a:extLst>
          </p:cNvPr>
          <p:cNvSpPr>
            <a:spLocks noGrp="1" noChangeArrowheads="1"/>
          </p:cNvSpPr>
          <p:nvPr>
            <p:ph type="dt" sz="half" idx="10"/>
          </p:nvPr>
        </p:nvSpPr>
        <p:spPr/>
        <p:txBody>
          <a:bodyPr/>
          <a:lstStyle>
            <a:lvl1pPr>
              <a:defRPr/>
            </a:lvl1pPr>
          </a:lstStyle>
          <a:p>
            <a:pPr>
              <a:defRPr/>
            </a:pPr>
            <a:endParaRPr lang="en-GB"/>
          </a:p>
        </p:txBody>
      </p:sp>
      <p:sp>
        <p:nvSpPr>
          <p:cNvPr id="7" name="Rectangle 5">
            <a:extLst>
              <a:ext uri="{FF2B5EF4-FFF2-40B4-BE49-F238E27FC236}">
                <a16:creationId xmlns:a16="http://schemas.microsoft.com/office/drawing/2014/main" id="{847E3D02-BF07-4A4D-8EDD-7E3D973FEA07}"/>
              </a:ext>
            </a:extLst>
          </p:cNvPr>
          <p:cNvSpPr>
            <a:spLocks noGrp="1" noChangeArrowheads="1"/>
          </p:cNvSpPr>
          <p:nvPr>
            <p:ph type="ftr" sz="quarter" idx="11"/>
          </p:nvPr>
        </p:nvSpPr>
        <p:spPr/>
        <p:txBody>
          <a:bodyPr/>
          <a:lstStyle>
            <a:lvl1pPr>
              <a:defRPr/>
            </a:lvl1pPr>
          </a:lstStyle>
          <a:p>
            <a:pPr>
              <a:defRPr/>
            </a:pPr>
            <a:endParaRPr lang="en-GB"/>
          </a:p>
        </p:txBody>
      </p:sp>
      <p:sp>
        <p:nvSpPr>
          <p:cNvPr id="8" name="Rectangle 6">
            <a:extLst>
              <a:ext uri="{FF2B5EF4-FFF2-40B4-BE49-F238E27FC236}">
                <a16:creationId xmlns:a16="http://schemas.microsoft.com/office/drawing/2014/main" id="{E890B981-CE57-441E-A87B-B6DDB4E7A5E1}"/>
              </a:ext>
            </a:extLst>
          </p:cNvPr>
          <p:cNvSpPr>
            <a:spLocks noGrp="1" noChangeArrowheads="1"/>
          </p:cNvSpPr>
          <p:nvPr>
            <p:ph type="sldNum" sz="quarter" idx="12"/>
          </p:nvPr>
        </p:nvSpPr>
        <p:spPr/>
        <p:txBody>
          <a:bodyPr/>
          <a:lstStyle>
            <a:lvl1pPr>
              <a:defRPr/>
            </a:lvl1pPr>
          </a:lstStyle>
          <a:p>
            <a:fld id="{F71AD2A6-376D-498A-A377-10CA2444B802}" type="slidenum">
              <a:rPr lang="en-GB" altLang="en-US"/>
              <a:pPr/>
              <a:t>‹#›</a:t>
            </a:fld>
            <a:endParaRPr lang="en-GB" altLang="en-US"/>
          </a:p>
        </p:txBody>
      </p:sp>
    </p:spTree>
    <p:extLst>
      <p:ext uri="{BB962C8B-B14F-4D97-AF65-F5344CB8AC3E}">
        <p14:creationId xmlns:p14="http://schemas.microsoft.com/office/powerpoint/2010/main" val="257333397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8752436F-CD57-4C2B-808B-5F334DDA4CED}"/>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F214B62D-13C0-4B9A-A858-B22A9AE0F5B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0A746F1C-048E-4A06-A5C5-9D415F838798}"/>
              </a:ext>
            </a:extLst>
          </p:cNvPr>
          <p:cNvSpPr>
            <a:spLocks noGrp="1" noChangeArrowheads="1"/>
          </p:cNvSpPr>
          <p:nvPr>
            <p:ph type="sldNum" sz="quarter" idx="12"/>
          </p:nvPr>
        </p:nvSpPr>
        <p:spPr>
          <a:ln/>
        </p:spPr>
        <p:txBody>
          <a:bodyPr/>
          <a:lstStyle>
            <a:lvl1pPr>
              <a:defRPr/>
            </a:lvl1pPr>
          </a:lstStyle>
          <a:p>
            <a:fld id="{62A1B57E-6EBF-478F-9823-72CBD500B620}" type="slidenum">
              <a:rPr lang="en-GB" altLang="en-US"/>
              <a:pPr/>
              <a:t>‹#›</a:t>
            </a:fld>
            <a:endParaRPr lang="en-GB" altLang="en-US"/>
          </a:p>
        </p:txBody>
      </p:sp>
    </p:spTree>
    <p:extLst>
      <p:ext uri="{BB962C8B-B14F-4D97-AF65-F5344CB8AC3E}">
        <p14:creationId xmlns:p14="http://schemas.microsoft.com/office/powerpoint/2010/main" val="499906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1F0E4C6-BD67-437E-B70B-5A3B325BDF63}"/>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7511CD6C-9647-4530-A118-A05ECA4FF33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D4BC2D8F-4257-438D-A433-D88D03C5C8E7}"/>
              </a:ext>
            </a:extLst>
          </p:cNvPr>
          <p:cNvSpPr>
            <a:spLocks noGrp="1" noChangeArrowheads="1"/>
          </p:cNvSpPr>
          <p:nvPr>
            <p:ph type="sldNum" sz="quarter" idx="12"/>
          </p:nvPr>
        </p:nvSpPr>
        <p:spPr>
          <a:ln/>
        </p:spPr>
        <p:txBody>
          <a:bodyPr/>
          <a:lstStyle>
            <a:lvl1pPr>
              <a:defRPr/>
            </a:lvl1pPr>
          </a:lstStyle>
          <a:p>
            <a:fld id="{7227478C-CD0C-4F50-BB43-F7D89BF27739}" type="slidenum">
              <a:rPr lang="en-GB" altLang="en-US"/>
              <a:pPr/>
              <a:t>‹#›</a:t>
            </a:fld>
            <a:endParaRPr lang="en-GB" altLang="en-US"/>
          </a:p>
        </p:txBody>
      </p:sp>
    </p:spTree>
    <p:extLst>
      <p:ext uri="{BB962C8B-B14F-4D97-AF65-F5344CB8AC3E}">
        <p14:creationId xmlns:p14="http://schemas.microsoft.com/office/powerpoint/2010/main" val="3861605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F798F99B-D68B-41B1-B6FD-292A309BF7FF}"/>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AFEE7706-ECCC-4CDE-8154-30C9739C31A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0692EDEC-F867-493E-8191-C134B469CBC0}"/>
              </a:ext>
            </a:extLst>
          </p:cNvPr>
          <p:cNvSpPr>
            <a:spLocks noGrp="1" noChangeArrowheads="1"/>
          </p:cNvSpPr>
          <p:nvPr>
            <p:ph type="sldNum" sz="quarter" idx="12"/>
          </p:nvPr>
        </p:nvSpPr>
        <p:spPr>
          <a:ln/>
        </p:spPr>
        <p:txBody>
          <a:bodyPr/>
          <a:lstStyle>
            <a:lvl1pPr>
              <a:defRPr/>
            </a:lvl1pPr>
          </a:lstStyle>
          <a:p>
            <a:fld id="{C2CAE2E9-58BD-4B9B-9BFC-6B53A30A8DFF}" type="slidenum">
              <a:rPr lang="en-GB" altLang="en-US"/>
              <a:pPr/>
              <a:t>‹#›</a:t>
            </a:fld>
            <a:endParaRPr lang="en-GB" altLang="en-US"/>
          </a:p>
        </p:txBody>
      </p:sp>
    </p:spTree>
    <p:extLst>
      <p:ext uri="{BB962C8B-B14F-4D97-AF65-F5344CB8AC3E}">
        <p14:creationId xmlns:p14="http://schemas.microsoft.com/office/powerpoint/2010/main" val="2725362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7A3306B7-B6C2-4AAC-BE32-76C912DDCE68}"/>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FA8AE24F-96E8-41B8-9B73-002CA1D4530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39705340-AA1F-4DFF-871F-CD1250119FAE}"/>
              </a:ext>
            </a:extLst>
          </p:cNvPr>
          <p:cNvSpPr>
            <a:spLocks noGrp="1" noChangeArrowheads="1"/>
          </p:cNvSpPr>
          <p:nvPr>
            <p:ph type="sldNum" sz="quarter" idx="12"/>
          </p:nvPr>
        </p:nvSpPr>
        <p:spPr>
          <a:ln/>
        </p:spPr>
        <p:txBody>
          <a:bodyPr/>
          <a:lstStyle>
            <a:lvl1pPr>
              <a:defRPr/>
            </a:lvl1pPr>
          </a:lstStyle>
          <a:p>
            <a:fld id="{9B5B6363-38E7-4C24-8F77-CEACA2436A17}" type="slidenum">
              <a:rPr lang="en-GB" altLang="en-US"/>
              <a:pPr/>
              <a:t>‹#›</a:t>
            </a:fld>
            <a:endParaRPr lang="en-GB" altLang="en-US"/>
          </a:p>
        </p:txBody>
      </p:sp>
    </p:spTree>
    <p:extLst>
      <p:ext uri="{BB962C8B-B14F-4D97-AF65-F5344CB8AC3E}">
        <p14:creationId xmlns:p14="http://schemas.microsoft.com/office/powerpoint/2010/main" val="664004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A5F1DED0-5D36-47EA-B18F-BD42639B9CAE}"/>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BC320A50-A0E2-4197-8727-26330123A0D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EF594A81-3D0F-4DA4-90EE-1516AE0EDB3C}"/>
              </a:ext>
            </a:extLst>
          </p:cNvPr>
          <p:cNvSpPr>
            <a:spLocks noGrp="1" noChangeArrowheads="1"/>
          </p:cNvSpPr>
          <p:nvPr>
            <p:ph type="sldNum" sz="quarter" idx="12"/>
          </p:nvPr>
        </p:nvSpPr>
        <p:spPr>
          <a:ln/>
        </p:spPr>
        <p:txBody>
          <a:bodyPr/>
          <a:lstStyle>
            <a:lvl1pPr>
              <a:defRPr/>
            </a:lvl1pPr>
          </a:lstStyle>
          <a:p>
            <a:fld id="{4048EC9B-14FE-4D8C-AF88-751723346CB8}" type="slidenum">
              <a:rPr lang="en-GB" altLang="en-US"/>
              <a:pPr/>
              <a:t>‹#›</a:t>
            </a:fld>
            <a:endParaRPr lang="en-GB" altLang="en-US"/>
          </a:p>
        </p:txBody>
      </p:sp>
    </p:spTree>
    <p:extLst>
      <p:ext uri="{BB962C8B-B14F-4D97-AF65-F5344CB8AC3E}">
        <p14:creationId xmlns:p14="http://schemas.microsoft.com/office/powerpoint/2010/main" val="1493417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CA5A9D5-A2C8-40E0-8BD8-CE0CC6D46890}"/>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96581D2A-F25E-4B9B-B881-9E464C2BF45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BA28F238-5E75-41F1-936D-AF45C9647F25}"/>
              </a:ext>
            </a:extLst>
          </p:cNvPr>
          <p:cNvSpPr>
            <a:spLocks noGrp="1" noChangeArrowheads="1"/>
          </p:cNvSpPr>
          <p:nvPr>
            <p:ph type="sldNum" sz="quarter" idx="12"/>
          </p:nvPr>
        </p:nvSpPr>
        <p:spPr>
          <a:ln/>
        </p:spPr>
        <p:txBody>
          <a:bodyPr/>
          <a:lstStyle>
            <a:lvl1pPr>
              <a:defRPr/>
            </a:lvl1pPr>
          </a:lstStyle>
          <a:p>
            <a:fld id="{94690499-D06F-439E-91FB-9B52198D20EA}" type="slidenum">
              <a:rPr lang="en-GB" altLang="en-US"/>
              <a:pPr/>
              <a:t>‹#›</a:t>
            </a:fld>
            <a:endParaRPr lang="en-GB" altLang="en-US"/>
          </a:p>
        </p:txBody>
      </p:sp>
    </p:spTree>
    <p:extLst>
      <p:ext uri="{BB962C8B-B14F-4D97-AF65-F5344CB8AC3E}">
        <p14:creationId xmlns:p14="http://schemas.microsoft.com/office/powerpoint/2010/main" val="167312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D377D34-F2C7-4D48-B788-146F879D7897}"/>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7DFD0BC6-F0A1-4C5C-848D-D0EBEF89BB6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F0478CBC-B014-409E-A62F-85F1E0F75478}"/>
              </a:ext>
            </a:extLst>
          </p:cNvPr>
          <p:cNvSpPr>
            <a:spLocks noGrp="1" noChangeArrowheads="1"/>
          </p:cNvSpPr>
          <p:nvPr>
            <p:ph type="sldNum" sz="quarter" idx="12"/>
          </p:nvPr>
        </p:nvSpPr>
        <p:spPr>
          <a:ln/>
        </p:spPr>
        <p:txBody>
          <a:bodyPr/>
          <a:lstStyle>
            <a:lvl1pPr>
              <a:defRPr/>
            </a:lvl1pPr>
          </a:lstStyle>
          <a:p>
            <a:fld id="{69FC8D5B-0C7C-44CE-8B5B-21D562028817}" type="slidenum">
              <a:rPr lang="en-GB" altLang="en-US"/>
              <a:pPr/>
              <a:t>‹#›</a:t>
            </a:fld>
            <a:endParaRPr lang="en-GB" altLang="en-US"/>
          </a:p>
        </p:txBody>
      </p:sp>
    </p:spTree>
    <p:extLst>
      <p:ext uri="{BB962C8B-B14F-4D97-AF65-F5344CB8AC3E}">
        <p14:creationId xmlns:p14="http://schemas.microsoft.com/office/powerpoint/2010/main" val="1513219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AE3DC6A-9D25-4657-A37E-5BECB2CF9765}"/>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D7864BDB-4F09-46CC-8490-85AD41E28F0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4A732695-574D-4CCB-B408-436668BF50E3}"/>
              </a:ext>
            </a:extLst>
          </p:cNvPr>
          <p:cNvSpPr>
            <a:spLocks noGrp="1" noChangeArrowheads="1"/>
          </p:cNvSpPr>
          <p:nvPr>
            <p:ph type="sldNum" sz="quarter" idx="12"/>
          </p:nvPr>
        </p:nvSpPr>
        <p:spPr>
          <a:ln/>
        </p:spPr>
        <p:txBody>
          <a:bodyPr/>
          <a:lstStyle>
            <a:lvl1pPr>
              <a:defRPr/>
            </a:lvl1pPr>
          </a:lstStyle>
          <a:p>
            <a:fld id="{C01DE75C-4804-4E11-AA9F-D800716E12E0}" type="slidenum">
              <a:rPr lang="en-GB" altLang="en-US"/>
              <a:pPr/>
              <a:t>‹#›</a:t>
            </a:fld>
            <a:endParaRPr lang="en-GB" altLang="en-US"/>
          </a:p>
        </p:txBody>
      </p:sp>
    </p:spTree>
    <p:extLst>
      <p:ext uri="{BB962C8B-B14F-4D97-AF65-F5344CB8AC3E}">
        <p14:creationId xmlns:p14="http://schemas.microsoft.com/office/powerpoint/2010/main" val="3996655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5FBF8D5-A589-48A7-AF1E-6C5F555047E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70AAC027-9766-454B-8952-2450F77289D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108E716A-A2C9-4CD1-86A6-1FD18D96D3DA}"/>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GB"/>
          </a:p>
        </p:txBody>
      </p:sp>
      <p:sp>
        <p:nvSpPr>
          <p:cNvPr id="1029" name="Rectangle 5">
            <a:extLst>
              <a:ext uri="{FF2B5EF4-FFF2-40B4-BE49-F238E27FC236}">
                <a16:creationId xmlns:a16="http://schemas.microsoft.com/office/drawing/2014/main" id="{B56C16EF-B7CE-4852-8ED7-03F9A53EEB33}"/>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GB"/>
          </a:p>
        </p:txBody>
      </p:sp>
      <p:sp>
        <p:nvSpPr>
          <p:cNvPr id="1030" name="Rectangle 6">
            <a:extLst>
              <a:ext uri="{FF2B5EF4-FFF2-40B4-BE49-F238E27FC236}">
                <a16:creationId xmlns:a16="http://schemas.microsoft.com/office/drawing/2014/main" id="{36946A22-9D70-47B2-945F-15F6DEBEAF97}"/>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64BF954E-C1D7-429E-A4EE-496C2C50CCD5}"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 id="2147484069" r:id="rId13"/>
    <p:sldLayoutId id="2147484070" r:id="rId14"/>
    <p:sldLayoutId id="2147484071" r:id="rId15"/>
    <p:sldLayoutId id="2147484072"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2.xml"/><Relationship Id="rId7" Type="http://schemas.openxmlformats.org/officeDocument/2006/relationships/image" Target="../media/image21.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notesSlide" Target="../notesSlides/notesSlide10.xml"/><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1.xml"/><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29.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30.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31.wmf"/><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3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2.xml"/><Relationship Id="rId7" Type="http://schemas.openxmlformats.org/officeDocument/2006/relationships/hyperlink" Target="http://www.google.co.uk/url?sa=i&amp;rct=j&amp;q=&amp;esrc=s&amp;source=images&amp;cd=&amp;cad=rja&amp;uact=8&amp;ved=0ahUKEwjhta6RvO3NAhXKBsAKHXedCDMQjRwIBw&amp;url=http%3A%2F%2Fwww.how-to-draw-cartoons-online.com%2Fcartoon-flamingo.html&amp;psig=AFQjCNGi63ZrZokNoyoVSiFJDHcAvJyMLQ&amp;ust=1468397225417709" TargetMode="External"/><Relationship Id="rId12"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11" Type="http://schemas.openxmlformats.org/officeDocument/2006/relationships/image" Target="../media/image10.emf"/><Relationship Id="rId5" Type="http://schemas.openxmlformats.org/officeDocument/2006/relationships/image" Target="../media/image6.png"/><Relationship Id="rId10" Type="http://schemas.openxmlformats.org/officeDocument/2006/relationships/image" Target="../media/image1.jpeg"/><Relationship Id="rId4" Type="http://schemas.openxmlformats.org/officeDocument/2006/relationships/notesSlide" Target="../notesSlides/notesSlide2.xml"/><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5" Type="http://schemas.openxmlformats.org/officeDocument/2006/relationships/image" Target="../media/image33.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image" Target="../media/image34.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hyperlink" Target="http://www.google.co.uk/url?sa=i&amp;rct=j&amp;q=&amp;esrc=s&amp;source=images&amp;cd=&amp;cad=rja&amp;uact=8&amp;ved=0ahUKEwjhta6RvO3NAhXKBsAKHXedCDMQjRwIBw&amp;url=http%3A%2F%2Fwww.how-to-draw-cartoons-online.com%2Fcartoon-flamingo.html&amp;psig=AFQjCNGi63ZrZokNoyoVSiFJDHcAvJyMLQ&amp;ust=1468397225417709" TargetMode="External"/><Relationship Id="rId12" Type="http://schemas.openxmlformats.org/officeDocument/2006/relationships/image" Target="../media/image1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11" Type="http://schemas.openxmlformats.org/officeDocument/2006/relationships/image" Target="../media/image1.jpeg"/><Relationship Id="rId5" Type="http://schemas.openxmlformats.org/officeDocument/2006/relationships/image" Target="../media/image6.png"/><Relationship Id="rId10" Type="http://schemas.openxmlformats.org/officeDocument/2006/relationships/image" Target="../media/image12.jpeg"/><Relationship Id="rId4" Type="http://schemas.openxmlformats.org/officeDocument/2006/relationships/notesSlide" Target="../notesSlides/notesSlide3.xml"/><Relationship Id="rId9" Type="http://schemas.openxmlformats.org/officeDocument/2006/relationships/image" Target="../media/image11.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14.em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15.em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16.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17.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5">
            <a:extLst>
              <a:ext uri="{FF2B5EF4-FFF2-40B4-BE49-F238E27FC236}">
                <a16:creationId xmlns:a16="http://schemas.microsoft.com/office/drawing/2014/main" id="{9962C49B-D6D7-4287-AB32-08C410F606E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81350" y="1552575"/>
            <a:ext cx="2598738"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6">
            <a:extLst>
              <a:ext uri="{FF2B5EF4-FFF2-40B4-BE49-F238E27FC236}">
                <a16:creationId xmlns:a16="http://schemas.microsoft.com/office/drawing/2014/main" id="{C0C75FD9-34D1-4E16-9C44-DFAA23EA4A93}"/>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3350" y="2903538"/>
            <a:ext cx="6154738"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a:extLst>
              <a:ext uri="{FF2B5EF4-FFF2-40B4-BE49-F238E27FC236}">
                <a16:creationId xmlns:a16="http://schemas.microsoft.com/office/drawing/2014/main" id="{47141CCF-FD3E-4B89-BCC6-D3FD20A47C18}"/>
              </a:ext>
            </a:extLst>
          </p:cNvPr>
          <p:cNvSpPr txBox="1">
            <a:spLocks noChangeArrowheads="1"/>
          </p:cNvSpPr>
          <p:nvPr/>
        </p:nvSpPr>
        <p:spPr bwMode="auto">
          <a:xfrm>
            <a:off x="282575" y="476250"/>
            <a:ext cx="8577263" cy="1268413"/>
          </a:xfrm>
          <a:prstGeom prst="rect">
            <a:avLst/>
          </a:prstGeom>
          <a:noFill/>
          <a:ln w="9525">
            <a:noFill/>
            <a:miter lim="800000"/>
            <a:headEnd/>
            <a:tailEnd/>
          </a:ln>
          <a:effectLst/>
        </p:spPr>
        <p:txBody>
          <a:bodyPr anchor="ctr"/>
          <a:lstStyle/>
          <a:p>
            <a:pPr algn="ctr" eaLnBrk="1" hangingPunct="1">
              <a:defRPr/>
            </a:pPr>
            <a:r>
              <a:rPr lang="en-GB" altLang="en-US" sz="5400" b="1" kern="0" dirty="0">
                <a:solidFill>
                  <a:srgbClr val="0070C0"/>
                </a:solidFill>
                <a:latin typeface="Comic Sans MS" pitchFamily="66" charset="0"/>
                <a:ea typeface="+mj-ea"/>
                <a:cs typeface="+mj-cs"/>
              </a:rPr>
              <a:t>Welcome to Year 2</a:t>
            </a:r>
          </a:p>
        </p:txBody>
      </p:sp>
      <p:pic>
        <p:nvPicPr>
          <p:cNvPr id="3" name="Rectangle 2">
            <a:extLst>
              <a:ext uri="{FF2B5EF4-FFF2-40B4-BE49-F238E27FC236}">
                <a16:creationId xmlns:a16="http://schemas.microsoft.com/office/drawing/2014/main" id="{A92DA44D-7803-4141-B2E7-0B2352E5CC63}"/>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 y="5270500"/>
            <a:ext cx="10134600" cy="1092200"/>
          </a:xfrm>
          <a:prstGeom prst="rect">
            <a:avLst/>
          </a:prstGeom>
          <a:noFill/>
          <a:extLst>
            <a:ext uri="{909E8E84-426E-40DD-AFC4-6F175D3DCCD1}">
              <a14:hiddenFill xmlns:a14="http://schemas.microsoft.com/office/drawing/2010/main">
                <a:solidFill>
                  <a:srgbClr val="FFFFFF"/>
                </a:solidFill>
              </a14:hiddenFill>
            </a:ext>
          </a:extLst>
        </p:spPr>
      </p:pic>
      <p:pic>
        <p:nvPicPr>
          <p:cNvPr id="4" name="Slide 1 ">
            <a:hlinkClick r:id="" action="ppaction://media"/>
            <a:extLst>
              <a:ext uri="{FF2B5EF4-FFF2-40B4-BE49-F238E27FC236}">
                <a16:creationId xmlns:a16="http://schemas.microsoft.com/office/drawing/2014/main" id="{8567F539-31BF-4B20-B895-A26FC9C276C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0959" y="59102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F39C2BE8-89D5-4C39-9865-BAC6791AA24B}"/>
              </a:ext>
            </a:extLst>
          </p:cNvPr>
          <p:cNvSpPr>
            <a:spLocks noGrp="1" noChangeArrowheads="1"/>
          </p:cNvSpPr>
          <p:nvPr>
            <p:ph type="title"/>
          </p:nvPr>
        </p:nvSpPr>
        <p:spPr>
          <a:xfrm>
            <a:off x="684213" y="0"/>
            <a:ext cx="7772400" cy="1143000"/>
          </a:xfrm>
        </p:spPr>
        <p:txBody>
          <a:bodyPr/>
          <a:lstStyle/>
          <a:p>
            <a:pPr eaLnBrk="1" hangingPunct="1"/>
            <a:r>
              <a:rPr lang="en-GB" altLang="en-US" sz="5400" b="1">
                <a:solidFill>
                  <a:srgbClr val="0070C0"/>
                </a:solidFill>
                <a:latin typeface="Comic Sans MS" panose="030F0702030302060204" pitchFamily="66" charset="0"/>
              </a:rPr>
              <a:t>Library</a:t>
            </a:r>
            <a:endParaRPr lang="en-US" altLang="en-US" sz="5400" b="1">
              <a:solidFill>
                <a:srgbClr val="0070C0"/>
              </a:solidFill>
              <a:latin typeface="Comic Sans MS" panose="030F0702030302060204" pitchFamily="66" charset="0"/>
            </a:endParaRPr>
          </a:p>
        </p:txBody>
      </p:sp>
      <p:sp>
        <p:nvSpPr>
          <p:cNvPr id="13315" name="Rectangle 3">
            <a:extLst>
              <a:ext uri="{FF2B5EF4-FFF2-40B4-BE49-F238E27FC236}">
                <a16:creationId xmlns:a16="http://schemas.microsoft.com/office/drawing/2014/main" id="{4E09FECD-F7D4-4E82-AEEE-C7F43BA4FBA7}"/>
              </a:ext>
            </a:extLst>
          </p:cNvPr>
          <p:cNvSpPr>
            <a:spLocks noGrp="1" noChangeArrowheads="1"/>
          </p:cNvSpPr>
          <p:nvPr>
            <p:ph type="body" idx="1"/>
          </p:nvPr>
        </p:nvSpPr>
        <p:spPr>
          <a:xfrm>
            <a:off x="107950" y="1196975"/>
            <a:ext cx="8891588" cy="1606550"/>
          </a:xfrm>
        </p:spPr>
        <p:txBody>
          <a:bodyPr/>
          <a:lstStyle/>
          <a:p>
            <a:pPr marL="0" indent="0" eaLnBrk="1" hangingPunct="1">
              <a:buFontTx/>
              <a:buNone/>
              <a:defRPr/>
            </a:pPr>
            <a:r>
              <a:rPr lang="en-GB" dirty="0">
                <a:solidFill>
                  <a:schemeClr val="tx2"/>
                </a:solidFill>
                <a:latin typeface="Comic Sans MS" pitchFamily="66" charset="0"/>
              </a:rPr>
              <a:t>Children will continue to bring a school library book home each week. This is a book of their own choice.</a:t>
            </a:r>
          </a:p>
          <a:p>
            <a:pPr marL="0" indent="0" eaLnBrk="1" hangingPunct="1">
              <a:buFontTx/>
              <a:buNone/>
              <a:defRPr/>
            </a:pPr>
            <a:endParaRPr lang="en-GB" dirty="0">
              <a:solidFill>
                <a:schemeClr val="tx2"/>
              </a:solidFill>
              <a:latin typeface="Comic Sans MS" pitchFamily="66" charset="0"/>
            </a:endParaRPr>
          </a:p>
          <a:p>
            <a:pPr eaLnBrk="1" hangingPunct="1">
              <a:buFontTx/>
              <a:buNone/>
              <a:defRPr/>
            </a:pPr>
            <a:endParaRPr lang="en-GB" b="1" dirty="0"/>
          </a:p>
        </p:txBody>
      </p:sp>
      <p:pic>
        <p:nvPicPr>
          <p:cNvPr id="38915" name="Picture 1">
            <a:extLst>
              <a:ext uri="{FF2B5EF4-FFF2-40B4-BE49-F238E27FC236}">
                <a16:creationId xmlns:a16="http://schemas.microsoft.com/office/drawing/2014/main" id="{1C6ACFCB-C20D-4C9D-BB14-F939E5A4D0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7851" t="30849" r="19479" b="15704"/>
          <a:stretch>
            <a:fillRect/>
          </a:stretch>
        </p:blipFill>
        <p:spPr bwMode="auto">
          <a:xfrm>
            <a:off x="6051550" y="4938713"/>
            <a:ext cx="2046288"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8916" name="Picture 2" descr="DSCF2624">
            <a:extLst>
              <a:ext uri="{FF2B5EF4-FFF2-40B4-BE49-F238E27FC236}">
                <a16:creationId xmlns:a16="http://schemas.microsoft.com/office/drawing/2014/main" id="{801FE79E-BD49-4B5E-B6F9-4C31CB14B9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2341" b="8228"/>
          <a:stretch>
            <a:fillRect/>
          </a:stretch>
        </p:blipFill>
        <p:spPr bwMode="auto">
          <a:xfrm rot="-974060">
            <a:off x="3503613" y="4341813"/>
            <a:ext cx="178117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8917" name="Picture 3" descr="DSCF2626">
            <a:extLst>
              <a:ext uri="{FF2B5EF4-FFF2-40B4-BE49-F238E27FC236}">
                <a16:creationId xmlns:a16="http://schemas.microsoft.com/office/drawing/2014/main" id="{424026B3-EF1C-4AFA-96F3-30FF3D5A9C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3875" y="2698750"/>
            <a:ext cx="151765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8918" name="Picture 4" descr="DSCF2633">
            <a:extLst>
              <a:ext uri="{FF2B5EF4-FFF2-40B4-BE49-F238E27FC236}">
                <a16:creationId xmlns:a16="http://schemas.microsoft.com/office/drawing/2014/main" id="{000C4DE8-3BF9-4AED-A187-81F18D1D5A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07356">
            <a:off x="5813425" y="2444750"/>
            <a:ext cx="1474788"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Slide 10">
            <a:hlinkClick r:id="" action="ppaction://media"/>
            <a:extLst>
              <a:ext uri="{FF2B5EF4-FFF2-40B4-BE49-F238E27FC236}">
                <a16:creationId xmlns:a16="http://schemas.microsoft.com/office/drawing/2014/main" id="{370265AF-41C8-4AFB-AFFD-0AA9F1B93DF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41362" y="50514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65DBD846-C682-421E-8128-B191840F699D}"/>
              </a:ext>
            </a:extLst>
          </p:cNvPr>
          <p:cNvSpPr>
            <a:spLocks noGrp="1" noChangeArrowheads="1"/>
          </p:cNvSpPr>
          <p:nvPr>
            <p:ph type="title"/>
          </p:nvPr>
        </p:nvSpPr>
        <p:spPr>
          <a:xfrm>
            <a:off x="1739900" y="812800"/>
            <a:ext cx="7772400" cy="1439863"/>
          </a:xfrm>
        </p:spPr>
        <p:txBody>
          <a:bodyPr/>
          <a:lstStyle/>
          <a:p>
            <a:pPr eaLnBrk="1" hangingPunct="1"/>
            <a:r>
              <a:rPr lang="en-GB" altLang="en-US" sz="5400" b="1">
                <a:solidFill>
                  <a:srgbClr val="0070C0"/>
                </a:solidFill>
                <a:latin typeface="Comic Sans MS" panose="030F0702030302060204" pitchFamily="66" charset="0"/>
              </a:rPr>
              <a:t>Our Curriculum </a:t>
            </a:r>
            <a:br>
              <a:rPr lang="en-GB" altLang="en-US" sz="5400" b="1">
                <a:solidFill>
                  <a:srgbClr val="0070C0"/>
                </a:solidFill>
                <a:latin typeface="Comic Sans MS" panose="030F0702030302060204" pitchFamily="66" charset="0"/>
              </a:rPr>
            </a:br>
            <a:endParaRPr lang="en-GB" altLang="en-US" sz="5400" b="1">
              <a:solidFill>
                <a:srgbClr val="0070C0"/>
              </a:solidFill>
              <a:latin typeface="Comic Sans MS" panose="030F0702030302060204" pitchFamily="66" charset="0"/>
            </a:endParaRPr>
          </a:p>
        </p:txBody>
      </p:sp>
      <p:pic>
        <p:nvPicPr>
          <p:cNvPr id="40962" name="Picture 6">
            <a:extLst>
              <a:ext uri="{FF2B5EF4-FFF2-40B4-BE49-F238E27FC236}">
                <a16:creationId xmlns:a16="http://schemas.microsoft.com/office/drawing/2014/main" id="{5B55F2C2-9711-4EFA-BD52-C9797C503E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1649" t="31332" r="25148" b="10036"/>
          <a:stretch>
            <a:fillRect/>
          </a:stretch>
        </p:blipFill>
        <p:spPr bwMode="auto">
          <a:xfrm>
            <a:off x="444500" y="3441700"/>
            <a:ext cx="2327275" cy="323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3" name="Picture 7">
            <a:extLst>
              <a:ext uri="{FF2B5EF4-FFF2-40B4-BE49-F238E27FC236}">
                <a16:creationId xmlns:a16="http://schemas.microsoft.com/office/drawing/2014/main" id="{4E3B6172-EC29-4204-9C46-48AC059AF6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0893" t="29948" r="24554" b="11136"/>
          <a:stretch>
            <a:fillRect/>
          </a:stretch>
        </p:blipFill>
        <p:spPr bwMode="auto">
          <a:xfrm>
            <a:off x="444500" y="908050"/>
            <a:ext cx="2327275"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4" name="Picture 1">
            <a:extLst>
              <a:ext uri="{FF2B5EF4-FFF2-40B4-BE49-F238E27FC236}">
                <a16:creationId xmlns:a16="http://schemas.microsoft.com/office/drawing/2014/main" id="{C3E13EC5-A339-4785-ACBE-4D079B608BD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49575" y="1628775"/>
            <a:ext cx="2676525"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2">
            <a:extLst>
              <a:ext uri="{FF2B5EF4-FFF2-40B4-BE49-F238E27FC236}">
                <a16:creationId xmlns:a16="http://schemas.microsoft.com/office/drawing/2014/main" id="{9CDA36A6-A55C-4755-8CE2-C0D0D0D642F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03900" y="2060575"/>
            <a:ext cx="3076575"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lide 11">
            <a:hlinkClick r:id="" action="ppaction://media"/>
            <a:extLst>
              <a:ext uri="{FF2B5EF4-FFF2-40B4-BE49-F238E27FC236}">
                <a16:creationId xmlns:a16="http://schemas.microsoft.com/office/drawing/2014/main" id="{DD9A8749-3460-48FE-81BC-2DB55EFE5EF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347864" y="5740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B9B072DA-8266-4CC3-A322-6DDE848BEDC1}"/>
              </a:ext>
            </a:extLst>
          </p:cNvPr>
          <p:cNvSpPr>
            <a:spLocks noGrp="1" noChangeArrowheads="1"/>
          </p:cNvSpPr>
          <p:nvPr>
            <p:ph type="title"/>
          </p:nvPr>
        </p:nvSpPr>
        <p:spPr>
          <a:xfrm>
            <a:off x="755650" y="188913"/>
            <a:ext cx="7772400" cy="1143000"/>
          </a:xfrm>
        </p:spPr>
        <p:txBody>
          <a:bodyPr/>
          <a:lstStyle/>
          <a:p>
            <a:pPr eaLnBrk="1" hangingPunct="1"/>
            <a:r>
              <a:rPr lang="en-GB" altLang="en-US" sz="5400" b="1">
                <a:solidFill>
                  <a:srgbClr val="0070C0"/>
                </a:solidFill>
                <a:latin typeface="Comic Sans MS" panose="030F0702030302060204" pitchFamily="66" charset="0"/>
              </a:rPr>
              <a:t>Homework</a:t>
            </a:r>
          </a:p>
        </p:txBody>
      </p:sp>
      <p:sp>
        <p:nvSpPr>
          <p:cNvPr id="12291" name="Rectangle 3">
            <a:extLst>
              <a:ext uri="{FF2B5EF4-FFF2-40B4-BE49-F238E27FC236}">
                <a16:creationId xmlns:a16="http://schemas.microsoft.com/office/drawing/2014/main" id="{7E8CA3A9-1338-49D5-BFD9-E958ED7AC332}"/>
              </a:ext>
            </a:extLst>
          </p:cNvPr>
          <p:cNvSpPr>
            <a:spLocks noGrp="1" noChangeArrowheads="1"/>
          </p:cNvSpPr>
          <p:nvPr>
            <p:ph type="body" idx="1"/>
          </p:nvPr>
        </p:nvSpPr>
        <p:spPr>
          <a:xfrm>
            <a:off x="684213" y="1341438"/>
            <a:ext cx="7772400" cy="4752975"/>
          </a:xfrm>
        </p:spPr>
        <p:txBody>
          <a:bodyPr/>
          <a:lstStyle/>
          <a:p>
            <a:pPr eaLnBrk="1" hangingPunct="1">
              <a:lnSpc>
                <a:spcPct val="80000"/>
              </a:lnSpc>
              <a:defRPr/>
            </a:pPr>
            <a:r>
              <a:rPr lang="en-GB" altLang="en-US" sz="2400" dirty="0">
                <a:latin typeface="Comic Sans MS" panose="030F0702030302020204" pitchFamily="66" charset="0"/>
              </a:rPr>
              <a:t>All children need to read with an adult everyday.</a:t>
            </a:r>
          </a:p>
          <a:p>
            <a:pPr eaLnBrk="1" hangingPunct="1">
              <a:lnSpc>
                <a:spcPct val="80000"/>
              </a:lnSpc>
              <a:defRPr/>
            </a:pPr>
            <a:endParaRPr lang="en-GB" altLang="en-US" sz="2400" dirty="0">
              <a:latin typeface="Comic Sans MS" panose="030F0702030302020204" pitchFamily="66" charset="0"/>
            </a:endParaRPr>
          </a:p>
          <a:p>
            <a:pPr eaLnBrk="1" hangingPunct="1">
              <a:lnSpc>
                <a:spcPct val="80000"/>
              </a:lnSpc>
              <a:defRPr/>
            </a:pPr>
            <a:r>
              <a:rPr lang="en-GB" altLang="en-US" sz="2400" dirty="0">
                <a:latin typeface="Comic Sans MS" panose="030F0702030302020204" pitchFamily="66" charset="0"/>
              </a:rPr>
              <a:t>Learn weekly spellings usually tested on a Monday.</a:t>
            </a:r>
          </a:p>
          <a:p>
            <a:pPr marL="0" indent="0" eaLnBrk="1" hangingPunct="1">
              <a:lnSpc>
                <a:spcPct val="80000"/>
              </a:lnSpc>
              <a:buFontTx/>
              <a:buNone/>
              <a:defRPr/>
            </a:pPr>
            <a:r>
              <a:rPr lang="en-GB" altLang="en-US" sz="2400" dirty="0">
                <a:latin typeface="Comic Sans MS" panose="030F0702030302020204" pitchFamily="66" charset="0"/>
              </a:rPr>
              <a:t> </a:t>
            </a:r>
          </a:p>
          <a:p>
            <a:pPr eaLnBrk="1" hangingPunct="1">
              <a:lnSpc>
                <a:spcPct val="80000"/>
              </a:lnSpc>
              <a:defRPr/>
            </a:pPr>
            <a:r>
              <a:rPr lang="en-GB" altLang="en-US" sz="2400" dirty="0">
                <a:latin typeface="Comic Sans MS" panose="030F0702030302020204" pitchFamily="66" charset="0"/>
              </a:rPr>
              <a:t> Practise handwriting and letter formation.</a:t>
            </a:r>
          </a:p>
          <a:p>
            <a:pPr eaLnBrk="1" hangingPunct="1">
              <a:lnSpc>
                <a:spcPct val="80000"/>
              </a:lnSpc>
              <a:defRPr/>
            </a:pPr>
            <a:endParaRPr lang="en-GB" altLang="en-US" sz="2400" dirty="0">
              <a:latin typeface="Comic Sans MS" panose="030F0702030302020204" pitchFamily="66" charset="0"/>
            </a:endParaRPr>
          </a:p>
          <a:p>
            <a:pPr eaLnBrk="1" hangingPunct="1">
              <a:lnSpc>
                <a:spcPct val="80000"/>
              </a:lnSpc>
              <a:defRPr/>
            </a:pPr>
            <a:r>
              <a:rPr lang="en-GB" altLang="en-US" sz="2400" dirty="0">
                <a:latin typeface="Comic Sans MS" panose="030F0702030302020204" pitchFamily="66" charset="0"/>
              </a:rPr>
              <a:t>The children will have a marvellous maths sticker in their reading diaries. </a:t>
            </a:r>
          </a:p>
          <a:p>
            <a:pPr eaLnBrk="1" hangingPunct="1">
              <a:lnSpc>
                <a:spcPct val="80000"/>
              </a:lnSpc>
              <a:defRPr/>
            </a:pPr>
            <a:endParaRPr lang="en-GB" altLang="en-US" sz="2400" dirty="0">
              <a:latin typeface="Comic Sans MS" panose="030F0702030302020204" pitchFamily="66" charset="0"/>
            </a:endParaRPr>
          </a:p>
          <a:p>
            <a:pPr eaLnBrk="1" hangingPunct="1">
              <a:lnSpc>
                <a:spcPct val="80000"/>
              </a:lnSpc>
              <a:defRPr/>
            </a:pPr>
            <a:r>
              <a:rPr lang="en-GB" altLang="en-US" sz="2400" dirty="0">
                <a:latin typeface="Comic Sans MS" panose="030F0702030302020204" pitchFamily="66" charset="0"/>
              </a:rPr>
              <a:t>Overlearning and research can be linked to each terms topics. </a:t>
            </a:r>
          </a:p>
          <a:p>
            <a:pPr marL="0" indent="0" eaLnBrk="1" hangingPunct="1">
              <a:lnSpc>
                <a:spcPct val="80000"/>
              </a:lnSpc>
              <a:buFontTx/>
              <a:buNone/>
              <a:defRPr/>
            </a:pPr>
            <a:endParaRPr lang="en-GB" altLang="en-US" sz="2400" dirty="0">
              <a:latin typeface="Comic Sans MS" panose="030F0702030302020204" pitchFamily="66" charset="0"/>
            </a:endParaRPr>
          </a:p>
          <a:p>
            <a:pPr marL="0" indent="0" eaLnBrk="1" hangingPunct="1">
              <a:lnSpc>
                <a:spcPct val="80000"/>
              </a:lnSpc>
              <a:buFontTx/>
              <a:buNone/>
              <a:defRPr/>
            </a:pPr>
            <a:endParaRPr lang="en-GB" altLang="en-US" sz="2400" dirty="0">
              <a:latin typeface="Comic Sans MS" panose="030F0702030302020204" pitchFamily="66" charset="0"/>
            </a:endParaRPr>
          </a:p>
          <a:p>
            <a:pPr marL="0" indent="0" eaLnBrk="1" hangingPunct="1">
              <a:lnSpc>
                <a:spcPct val="80000"/>
              </a:lnSpc>
              <a:buFontTx/>
              <a:buNone/>
              <a:defRPr/>
            </a:pPr>
            <a:r>
              <a:rPr lang="en-GB" altLang="en-US" sz="2400" dirty="0">
                <a:latin typeface="Comic Sans MS" panose="030F0702030302020204" pitchFamily="66" charset="0"/>
              </a:rPr>
              <a:t>Homework is a great opportunity for parents to be involved with your child’s learning.</a:t>
            </a:r>
          </a:p>
          <a:p>
            <a:pPr marL="0" indent="0" eaLnBrk="1" hangingPunct="1">
              <a:lnSpc>
                <a:spcPct val="80000"/>
              </a:lnSpc>
              <a:buFontTx/>
              <a:buNone/>
              <a:defRPr/>
            </a:pPr>
            <a:endParaRPr lang="en-GB" altLang="en-US" sz="2400" dirty="0">
              <a:latin typeface="Comic Sans MS" panose="030F0702030302020204" pitchFamily="66" charset="0"/>
            </a:endParaRPr>
          </a:p>
          <a:p>
            <a:pPr eaLnBrk="1" hangingPunct="1">
              <a:lnSpc>
                <a:spcPct val="80000"/>
              </a:lnSpc>
              <a:defRPr/>
            </a:pPr>
            <a:endParaRPr lang="en-GB" altLang="en-US" sz="2400" dirty="0">
              <a:solidFill>
                <a:schemeClr val="accent2"/>
              </a:solidFill>
              <a:latin typeface="Comic Sans MS" panose="030F0702030302020204" pitchFamily="66" charset="0"/>
            </a:endParaRPr>
          </a:p>
        </p:txBody>
      </p:sp>
      <p:pic>
        <p:nvPicPr>
          <p:cNvPr id="3" name="Slide 12">
            <a:hlinkClick r:id="" action="ppaction://media"/>
            <a:extLst>
              <a:ext uri="{FF2B5EF4-FFF2-40B4-BE49-F238E27FC236}">
                <a16:creationId xmlns:a16="http://schemas.microsoft.com/office/drawing/2014/main" id="{6EA7B8D9-BDA9-41FA-9FB8-0A106C379D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32713" y="521176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9057D62-FC01-49E6-8BE2-EA4A4C6CF2D1}"/>
              </a:ext>
            </a:extLst>
          </p:cNvPr>
          <p:cNvSpPr txBox="1">
            <a:spLocks noChangeArrowheads="1"/>
          </p:cNvSpPr>
          <p:nvPr/>
        </p:nvSpPr>
        <p:spPr bwMode="auto">
          <a:xfrm>
            <a:off x="0" y="150813"/>
            <a:ext cx="9144000" cy="757237"/>
          </a:xfrm>
          <a:prstGeom prst="rect">
            <a:avLst/>
          </a:prstGeom>
          <a:noFill/>
          <a:ln>
            <a:noFill/>
          </a:ln>
          <a:effectLst/>
        </p:spPr>
        <p:txBody>
          <a:bodyPr anchor="b"/>
          <a:lst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charset="0"/>
              </a:defRPr>
            </a:lvl2pPr>
            <a:lvl3pPr algn="l" rtl="0" eaLnBrk="0" fontAlgn="base" hangingPunct="0">
              <a:spcBef>
                <a:spcPct val="0"/>
              </a:spcBef>
              <a:spcAft>
                <a:spcPct val="0"/>
              </a:spcAft>
              <a:defRPr sz="3900" b="1">
                <a:solidFill>
                  <a:schemeClr val="tx2"/>
                </a:solidFill>
                <a:latin typeface="Arial" charset="0"/>
              </a:defRPr>
            </a:lvl3pPr>
            <a:lvl4pPr algn="l" rtl="0" eaLnBrk="0" fontAlgn="base" hangingPunct="0">
              <a:spcBef>
                <a:spcPct val="0"/>
              </a:spcBef>
              <a:spcAft>
                <a:spcPct val="0"/>
              </a:spcAft>
              <a:defRPr sz="3900" b="1">
                <a:solidFill>
                  <a:schemeClr val="tx2"/>
                </a:solidFill>
                <a:latin typeface="Arial" charset="0"/>
              </a:defRPr>
            </a:lvl4pPr>
            <a:lvl5pPr algn="l" rtl="0" eaLnBrk="0" fontAlgn="base" hangingPunct="0">
              <a:spcBef>
                <a:spcPct val="0"/>
              </a:spcBef>
              <a:spcAft>
                <a:spcPct val="0"/>
              </a:spcAft>
              <a:defRPr sz="3900" b="1">
                <a:solidFill>
                  <a:schemeClr val="tx2"/>
                </a:solidFill>
                <a:latin typeface="Arial" charset="0"/>
              </a:defRPr>
            </a:lvl5pPr>
            <a:lvl6pPr marL="457200" algn="l" rtl="0" fontAlgn="base">
              <a:spcBef>
                <a:spcPct val="0"/>
              </a:spcBef>
              <a:spcAft>
                <a:spcPct val="0"/>
              </a:spcAft>
              <a:defRPr sz="3900" b="1">
                <a:solidFill>
                  <a:schemeClr val="tx2"/>
                </a:solidFill>
                <a:latin typeface="Arial" charset="0"/>
              </a:defRPr>
            </a:lvl6pPr>
            <a:lvl7pPr marL="914400" algn="l" rtl="0" fontAlgn="base">
              <a:spcBef>
                <a:spcPct val="0"/>
              </a:spcBef>
              <a:spcAft>
                <a:spcPct val="0"/>
              </a:spcAft>
              <a:defRPr sz="3900" b="1">
                <a:solidFill>
                  <a:schemeClr val="tx2"/>
                </a:solidFill>
                <a:latin typeface="Arial" charset="0"/>
              </a:defRPr>
            </a:lvl7pPr>
            <a:lvl8pPr marL="1371600" algn="l" rtl="0" fontAlgn="base">
              <a:spcBef>
                <a:spcPct val="0"/>
              </a:spcBef>
              <a:spcAft>
                <a:spcPct val="0"/>
              </a:spcAft>
              <a:defRPr sz="3900" b="1">
                <a:solidFill>
                  <a:schemeClr val="tx2"/>
                </a:solidFill>
                <a:latin typeface="Arial" charset="0"/>
              </a:defRPr>
            </a:lvl8pPr>
            <a:lvl9pPr marL="1828800" algn="l" rtl="0" fontAlgn="base">
              <a:spcBef>
                <a:spcPct val="0"/>
              </a:spcBef>
              <a:spcAft>
                <a:spcPct val="0"/>
              </a:spcAft>
              <a:defRPr sz="3900" b="1">
                <a:solidFill>
                  <a:schemeClr val="tx2"/>
                </a:solidFill>
                <a:latin typeface="Arial" charset="0"/>
              </a:defRPr>
            </a:lvl9pPr>
          </a:lstStyle>
          <a:p>
            <a:pPr algn="ctr" eaLnBrk="1" hangingPunct="1">
              <a:defRPr/>
            </a:pPr>
            <a:r>
              <a:rPr lang="en-GB" altLang="en-US" sz="5400" kern="0" dirty="0">
                <a:solidFill>
                  <a:srgbClr val="0070C0"/>
                </a:solidFill>
                <a:latin typeface="Comic Sans MS" pitchFamily="66" charset="0"/>
              </a:rPr>
              <a:t>Our reading scheme</a:t>
            </a:r>
          </a:p>
        </p:txBody>
      </p:sp>
      <p:sp>
        <p:nvSpPr>
          <p:cNvPr id="5" name="Rectangle 3">
            <a:extLst>
              <a:ext uri="{FF2B5EF4-FFF2-40B4-BE49-F238E27FC236}">
                <a16:creationId xmlns:a16="http://schemas.microsoft.com/office/drawing/2014/main" id="{CB3FEA75-DCCB-46CC-BCFF-530D64C8C5A4}"/>
              </a:ext>
            </a:extLst>
          </p:cNvPr>
          <p:cNvSpPr txBox="1">
            <a:spLocks noChangeArrowheads="1"/>
          </p:cNvSpPr>
          <p:nvPr/>
        </p:nvSpPr>
        <p:spPr bwMode="auto">
          <a:xfrm>
            <a:off x="179388" y="836613"/>
            <a:ext cx="8785225" cy="5905500"/>
          </a:xfrm>
          <a:prstGeom prst="rect">
            <a:avLst/>
          </a:prstGeom>
          <a:noFill/>
          <a:ln>
            <a:noFill/>
          </a:ln>
          <a:effectLst/>
        </p:spPr>
        <p:txBody>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eaLnBrk="1" hangingPunct="1">
              <a:lnSpc>
                <a:spcPct val="90000"/>
              </a:lnSpc>
              <a:defRPr/>
            </a:pPr>
            <a:r>
              <a:rPr lang="en-GB" altLang="en-US" sz="2000" kern="0" dirty="0">
                <a:solidFill>
                  <a:srgbClr val="000014"/>
                </a:solidFill>
                <a:latin typeface="Comic Sans MS" pitchFamily="66" charset="0"/>
              </a:rPr>
              <a:t>Our reading scheme books are organised into coloured book bands according to their difficulty level and skills required to read them. Language is progressive within some sets of books so we ask the children to choose the next book in that set if possible, or return to it at a later date.</a:t>
            </a:r>
          </a:p>
          <a:p>
            <a:pPr eaLnBrk="1" hangingPunct="1">
              <a:lnSpc>
                <a:spcPct val="90000"/>
              </a:lnSpc>
              <a:buFont typeface="Wingdings" pitchFamily="2" charset="2"/>
              <a:buNone/>
              <a:defRPr/>
            </a:pPr>
            <a:endParaRPr lang="en-GB" altLang="en-US" sz="2000" kern="0" dirty="0">
              <a:solidFill>
                <a:srgbClr val="000014"/>
              </a:solidFill>
              <a:latin typeface="Comic Sans MS" pitchFamily="66" charset="0"/>
            </a:endParaRPr>
          </a:p>
          <a:p>
            <a:pPr eaLnBrk="1" hangingPunct="1">
              <a:lnSpc>
                <a:spcPct val="90000"/>
              </a:lnSpc>
              <a:defRPr/>
            </a:pPr>
            <a:r>
              <a:rPr lang="en-GB" altLang="en-US" sz="2000" kern="0" dirty="0">
                <a:solidFill>
                  <a:srgbClr val="000014"/>
                </a:solidFill>
                <a:latin typeface="Comic Sans MS" pitchFamily="66" charset="0"/>
              </a:rPr>
              <a:t>Each colour band has a range of genre.</a:t>
            </a:r>
          </a:p>
          <a:p>
            <a:pPr eaLnBrk="1" hangingPunct="1">
              <a:lnSpc>
                <a:spcPct val="90000"/>
              </a:lnSpc>
              <a:defRPr/>
            </a:pPr>
            <a:endParaRPr lang="en-GB" altLang="en-US" sz="2000" kern="0" dirty="0">
              <a:solidFill>
                <a:srgbClr val="000014"/>
              </a:solidFill>
              <a:latin typeface="Comic Sans MS" pitchFamily="66" charset="0"/>
            </a:endParaRPr>
          </a:p>
          <a:p>
            <a:pPr eaLnBrk="1" hangingPunct="1">
              <a:lnSpc>
                <a:spcPct val="90000"/>
              </a:lnSpc>
              <a:defRPr/>
            </a:pPr>
            <a:r>
              <a:rPr lang="en-GB" altLang="en-US" sz="2000" kern="0" dirty="0">
                <a:solidFill>
                  <a:srgbClr val="000014"/>
                </a:solidFill>
                <a:latin typeface="Comic Sans MS" pitchFamily="66" charset="0"/>
              </a:rPr>
              <a:t>Children need to experience a range of fiction,</a:t>
            </a:r>
          </a:p>
          <a:p>
            <a:pPr marL="0" indent="0" eaLnBrk="1" hangingPunct="1">
              <a:lnSpc>
                <a:spcPct val="90000"/>
              </a:lnSpc>
              <a:buFont typeface="Wingdings" pitchFamily="2" charset="2"/>
              <a:buNone/>
              <a:defRPr/>
            </a:pPr>
            <a:r>
              <a:rPr lang="en-GB" altLang="en-US" sz="2000" kern="0" dirty="0">
                <a:solidFill>
                  <a:srgbClr val="000014"/>
                </a:solidFill>
                <a:latin typeface="Comic Sans MS" pitchFamily="66" charset="0"/>
              </a:rPr>
              <a:t>    non-fiction and poetry within each level. </a:t>
            </a:r>
          </a:p>
          <a:p>
            <a:pPr eaLnBrk="1" hangingPunct="1">
              <a:lnSpc>
                <a:spcPct val="90000"/>
              </a:lnSpc>
              <a:defRPr/>
            </a:pPr>
            <a:endParaRPr lang="en-GB" altLang="en-US" sz="2000" kern="0" dirty="0">
              <a:solidFill>
                <a:srgbClr val="000014"/>
              </a:solidFill>
              <a:latin typeface="Comic Sans MS" pitchFamily="66" charset="0"/>
            </a:endParaRPr>
          </a:p>
          <a:p>
            <a:pPr eaLnBrk="1" hangingPunct="1">
              <a:lnSpc>
                <a:spcPct val="90000"/>
              </a:lnSpc>
              <a:defRPr/>
            </a:pPr>
            <a:r>
              <a:rPr lang="en-GB" altLang="en-US" sz="2000" kern="0" dirty="0">
                <a:solidFill>
                  <a:srgbClr val="000014"/>
                </a:solidFill>
                <a:latin typeface="Comic Sans MS" pitchFamily="66" charset="0"/>
              </a:rPr>
              <a:t>Children move a level when we feel they are ready for </a:t>
            </a:r>
          </a:p>
          <a:p>
            <a:pPr marL="0" indent="0" eaLnBrk="1" hangingPunct="1">
              <a:lnSpc>
                <a:spcPct val="90000"/>
              </a:lnSpc>
              <a:buFont typeface="Wingdings" pitchFamily="2" charset="2"/>
              <a:buNone/>
              <a:defRPr/>
            </a:pPr>
            <a:r>
              <a:rPr lang="en-GB" altLang="en-US" sz="2000" kern="0" dirty="0">
                <a:solidFill>
                  <a:srgbClr val="000014"/>
                </a:solidFill>
                <a:latin typeface="Comic Sans MS" pitchFamily="66" charset="0"/>
              </a:rPr>
              <a:t>    the next challenge and have read across the </a:t>
            </a:r>
          </a:p>
          <a:p>
            <a:pPr marL="0" indent="0" eaLnBrk="1" hangingPunct="1">
              <a:lnSpc>
                <a:spcPct val="90000"/>
              </a:lnSpc>
              <a:buFont typeface="Wingdings" pitchFamily="2" charset="2"/>
              <a:buNone/>
              <a:defRPr/>
            </a:pPr>
            <a:r>
              <a:rPr lang="en-GB" altLang="en-US" sz="2000" kern="0" dirty="0">
                <a:solidFill>
                  <a:srgbClr val="000014"/>
                </a:solidFill>
                <a:latin typeface="Comic Sans MS" pitchFamily="66" charset="0"/>
              </a:rPr>
              <a:t>    range of genre at their existing level.</a:t>
            </a:r>
          </a:p>
          <a:p>
            <a:pPr marL="0" indent="0" eaLnBrk="1" hangingPunct="1">
              <a:lnSpc>
                <a:spcPct val="90000"/>
              </a:lnSpc>
              <a:buFont typeface="Wingdings" pitchFamily="2" charset="2"/>
              <a:buNone/>
              <a:defRPr/>
            </a:pPr>
            <a:endParaRPr lang="en-GB" altLang="en-US" sz="2000" kern="0" dirty="0">
              <a:solidFill>
                <a:srgbClr val="000014"/>
              </a:solidFill>
              <a:latin typeface="Comic Sans MS" pitchFamily="66" charset="0"/>
            </a:endParaRPr>
          </a:p>
          <a:p>
            <a:pPr eaLnBrk="1" hangingPunct="1">
              <a:lnSpc>
                <a:spcPct val="90000"/>
              </a:lnSpc>
              <a:defRPr/>
            </a:pPr>
            <a:r>
              <a:rPr lang="en-GB" altLang="en-US" sz="2000" kern="0" dirty="0">
                <a:solidFill>
                  <a:srgbClr val="000014"/>
                </a:solidFill>
                <a:latin typeface="Comic Sans MS" pitchFamily="66" charset="0"/>
              </a:rPr>
              <a:t>Children will begin to bring reading worksheets </a:t>
            </a:r>
          </a:p>
          <a:p>
            <a:pPr marL="0" indent="0" eaLnBrk="1" hangingPunct="1">
              <a:lnSpc>
                <a:spcPct val="90000"/>
              </a:lnSpc>
              <a:buFont typeface="Wingdings" pitchFamily="2" charset="2"/>
              <a:buNone/>
              <a:defRPr/>
            </a:pPr>
            <a:r>
              <a:rPr lang="en-GB" altLang="en-US" sz="2000" kern="0" dirty="0">
                <a:solidFill>
                  <a:srgbClr val="000014"/>
                </a:solidFill>
                <a:latin typeface="Comic Sans MS" pitchFamily="66" charset="0"/>
              </a:rPr>
              <a:t>     home to deepen their understanding of the text. </a:t>
            </a:r>
          </a:p>
          <a:p>
            <a:pPr marL="0" indent="0" eaLnBrk="1" hangingPunct="1">
              <a:lnSpc>
                <a:spcPct val="90000"/>
              </a:lnSpc>
              <a:buFont typeface="Wingdings" pitchFamily="2" charset="2"/>
              <a:buNone/>
              <a:defRPr/>
            </a:pPr>
            <a:r>
              <a:rPr lang="en-GB" altLang="en-US" sz="2000" kern="0" dirty="0">
                <a:solidFill>
                  <a:srgbClr val="000014"/>
                </a:solidFill>
                <a:latin typeface="Comic Sans MS" pitchFamily="66" charset="0"/>
              </a:rPr>
              <a:t>    This will be instead of changing their book.</a:t>
            </a:r>
          </a:p>
          <a:p>
            <a:pPr eaLnBrk="1" hangingPunct="1">
              <a:lnSpc>
                <a:spcPct val="90000"/>
              </a:lnSpc>
              <a:defRPr/>
            </a:pPr>
            <a:endParaRPr lang="en-GB" altLang="en-US" sz="2200" kern="0" dirty="0">
              <a:solidFill>
                <a:srgbClr val="000014"/>
              </a:solidFill>
              <a:latin typeface="Comic Sans MS" pitchFamily="66" charset="0"/>
            </a:endParaRPr>
          </a:p>
          <a:p>
            <a:pPr eaLnBrk="1" hangingPunct="1">
              <a:lnSpc>
                <a:spcPct val="90000"/>
              </a:lnSpc>
              <a:buFont typeface="Wingdings" pitchFamily="2" charset="2"/>
              <a:buNone/>
              <a:defRPr/>
            </a:pPr>
            <a:endParaRPr lang="en-GB" altLang="en-US" sz="2200" kern="0" dirty="0">
              <a:solidFill>
                <a:srgbClr val="000014"/>
              </a:solidFill>
              <a:latin typeface="Comic Sans MS" pitchFamily="66" charset="0"/>
            </a:endParaRPr>
          </a:p>
          <a:p>
            <a:pPr eaLnBrk="1" hangingPunct="1">
              <a:lnSpc>
                <a:spcPct val="90000"/>
              </a:lnSpc>
              <a:buFont typeface="Wingdings" pitchFamily="2" charset="2"/>
              <a:buNone/>
              <a:defRPr/>
            </a:pPr>
            <a:endParaRPr lang="en-GB" altLang="en-US" sz="2200" kern="0" dirty="0">
              <a:solidFill>
                <a:srgbClr val="000014"/>
              </a:solidFill>
              <a:latin typeface="Comic Sans MS" pitchFamily="66" charset="0"/>
            </a:endParaRPr>
          </a:p>
        </p:txBody>
      </p:sp>
      <p:pic>
        <p:nvPicPr>
          <p:cNvPr id="45059" name="Picture 5" descr="https://load2learn.org.uk/webpageimagelibrary/Logos/project_x_logo_with_the_four_main_characters_200x200.jpg">
            <a:extLst>
              <a:ext uri="{FF2B5EF4-FFF2-40B4-BE49-F238E27FC236}">
                <a16:creationId xmlns:a16="http://schemas.microsoft.com/office/drawing/2014/main" id="{7A4F6FCE-F361-4209-9B06-40598017C609}"/>
              </a:ext>
            </a:extLst>
          </p:cNvPr>
          <p:cNvPicPr>
            <a:picLocks noChangeAspect="1" noChangeArrowheads="1"/>
          </p:cNvPicPr>
          <p:nvPr/>
        </p:nvPicPr>
        <p:blipFill>
          <a:blip r:embed="rId5">
            <a:clrChange>
              <a:clrFrom>
                <a:srgbClr val="EDEDED"/>
              </a:clrFrom>
              <a:clrTo>
                <a:srgbClr val="EDEDED">
                  <a:alpha val="0"/>
                </a:srgbClr>
              </a:clrTo>
            </a:clrChange>
            <a:extLst>
              <a:ext uri="{28A0092B-C50C-407E-A947-70E740481C1C}">
                <a14:useLocalDpi xmlns:a14="http://schemas.microsoft.com/office/drawing/2010/main" val="0"/>
              </a:ext>
            </a:extLst>
          </a:blip>
          <a:srcRect t="8328" b="9601"/>
          <a:stretch>
            <a:fillRect/>
          </a:stretch>
        </p:blipFill>
        <p:spPr bwMode="auto">
          <a:xfrm>
            <a:off x="6788150" y="2276475"/>
            <a:ext cx="21971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2" descr="http://3.bp.blogspot.com/-zp_iMyu7m9M/UQaPM9t5pLI/AAAAAAAAIFs/ca26odrV6PI/s1600/ortfamily.gif">
            <a:extLst>
              <a:ext uri="{FF2B5EF4-FFF2-40B4-BE49-F238E27FC236}">
                <a16:creationId xmlns:a16="http://schemas.microsoft.com/office/drawing/2014/main" id="{7F964323-19EC-4FD6-BF81-D910151145F8}"/>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91338" y="4149725"/>
            <a:ext cx="19907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lide 13">
            <a:hlinkClick r:id="" action="ppaction://media"/>
            <a:extLst>
              <a:ext uri="{FF2B5EF4-FFF2-40B4-BE49-F238E27FC236}">
                <a16:creationId xmlns:a16="http://schemas.microsoft.com/office/drawing/2014/main" id="{AECB8AEC-5232-4199-84B4-DC0394C447E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87244" y="4732337"/>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E9CC069F-FFD8-48F6-A5ED-AF7BE7B265AE}"/>
              </a:ext>
            </a:extLst>
          </p:cNvPr>
          <p:cNvSpPr>
            <a:spLocks noGrp="1" noChangeArrowheads="1"/>
          </p:cNvSpPr>
          <p:nvPr>
            <p:ph type="title"/>
          </p:nvPr>
        </p:nvSpPr>
        <p:spPr>
          <a:xfrm>
            <a:off x="107950" y="765175"/>
            <a:ext cx="3059113" cy="1143000"/>
          </a:xfrm>
        </p:spPr>
        <p:txBody>
          <a:bodyPr/>
          <a:lstStyle/>
          <a:p>
            <a:pPr eaLnBrk="1" hangingPunct="1"/>
            <a:r>
              <a:rPr lang="en-GB" altLang="en-US" sz="5400" b="1">
                <a:solidFill>
                  <a:srgbClr val="0070C0"/>
                </a:solidFill>
                <a:latin typeface="Comic Sans MS" panose="030F0702030302060204" pitchFamily="66" charset="0"/>
              </a:rPr>
              <a:t>Reading</a:t>
            </a:r>
          </a:p>
        </p:txBody>
      </p:sp>
      <p:sp>
        <p:nvSpPr>
          <p:cNvPr id="6" name="Rectangle 1027">
            <a:extLst>
              <a:ext uri="{FF2B5EF4-FFF2-40B4-BE49-F238E27FC236}">
                <a16:creationId xmlns:a16="http://schemas.microsoft.com/office/drawing/2014/main" id="{C19A5616-450D-4E8D-A07D-81EC30E7F162}"/>
              </a:ext>
            </a:extLst>
          </p:cNvPr>
          <p:cNvSpPr txBox="1">
            <a:spLocks noChangeArrowheads="1"/>
          </p:cNvSpPr>
          <p:nvPr/>
        </p:nvSpPr>
        <p:spPr bwMode="auto">
          <a:xfrm>
            <a:off x="3228975" y="642938"/>
            <a:ext cx="5761038" cy="6524625"/>
          </a:xfrm>
          <a:prstGeom prst="rect">
            <a:avLst/>
          </a:prstGeom>
          <a:noFill/>
          <a:ln w="9525">
            <a:noFill/>
            <a:miter lim="800000"/>
            <a:headEnd/>
            <a:tailEnd/>
          </a:ln>
          <a:effectLst/>
        </p:spPr>
        <p:txBody>
          <a:bodyPr/>
          <a:lstStyle/>
          <a:p>
            <a:pPr marL="342900" indent="-342900" eaLnBrk="1" hangingPunct="1">
              <a:lnSpc>
                <a:spcPct val="80000"/>
              </a:lnSpc>
              <a:spcBef>
                <a:spcPct val="20000"/>
              </a:spcBef>
              <a:buFontTx/>
              <a:buChar char="•"/>
              <a:defRPr/>
            </a:pPr>
            <a:r>
              <a:rPr lang="en-GB" kern="0" dirty="0">
                <a:latin typeface="Comic Sans MS" pitchFamily="66" charset="0"/>
              </a:rPr>
              <a:t>Children read throughout the school day.</a:t>
            </a:r>
          </a:p>
          <a:p>
            <a:pPr marL="342900" indent="-342900" eaLnBrk="1" hangingPunct="1">
              <a:lnSpc>
                <a:spcPct val="80000"/>
              </a:lnSpc>
              <a:spcBef>
                <a:spcPct val="20000"/>
              </a:spcBef>
              <a:buFontTx/>
              <a:buChar char="•"/>
              <a:defRPr/>
            </a:pPr>
            <a:endParaRPr lang="en-GB" kern="0" dirty="0">
              <a:latin typeface="Comic Sans MS" pitchFamily="66" charset="0"/>
            </a:endParaRPr>
          </a:p>
          <a:p>
            <a:pPr marL="342900" indent="-342900" eaLnBrk="1" hangingPunct="1">
              <a:lnSpc>
                <a:spcPct val="80000"/>
              </a:lnSpc>
              <a:spcBef>
                <a:spcPct val="20000"/>
              </a:spcBef>
              <a:buFontTx/>
              <a:buChar char="•"/>
              <a:defRPr/>
            </a:pPr>
            <a:r>
              <a:rPr lang="en-GB" kern="0" dirty="0">
                <a:latin typeface="Comic Sans MS" pitchFamily="66" charset="0"/>
              </a:rPr>
              <a:t>We aim for each child to be heard twice a week in school with an adult or helper using either a class text or their reading book. </a:t>
            </a:r>
          </a:p>
          <a:p>
            <a:pPr marL="342900" indent="-342900" eaLnBrk="1" hangingPunct="1">
              <a:lnSpc>
                <a:spcPct val="80000"/>
              </a:lnSpc>
              <a:spcBef>
                <a:spcPct val="20000"/>
              </a:spcBef>
              <a:buFontTx/>
              <a:buChar char="•"/>
              <a:defRPr/>
            </a:pPr>
            <a:endParaRPr lang="en-GB" kern="0" dirty="0">
              <a:latin typeface="Comic Sans MS" pitchFamily="66" charset="0"/>
            </a:endParaRPr>
          </a:p>
          <a:p>
            <a:pPr marL="342900" indent="-342900" eaLnBrk="1" hangingPunct="1">
              <a:lnSpc>
                <a:spcPct val="80000"/>
              </a:lnSpc>
              <a:spcBef>
                <a:spcPct val="20000"/>
              </a:spcBef>
              <a:buFontTx/>
              <a:buChar char="•"/>
              <a:defRPr/>
            </a:pPr>
            <a:r>
              <a:rPr lang="en-GB" altLang="en-US" dirty="0">
                <a:latin typeface="Comic Sans MS" pitchFamily="66" charset="0"/>
              </a:rPr>
              <a:t>Children can change their own book when there is a note to say it has been read in their reading record.</a:t>
            </a:r>
            <a:r>
              <a:rPr lang="en-GB" kern="0" dirty="0">
                <a:latin typeface="Comic Sans MS" pitchFamily="66" charset="0"/>
              </a:rPr>
              <a:t> </a:t>
            </a:r>
          </a:p>
          <a:p>
            <a:pPr marL="342900" indent="-342900" eaLnBrk="1" hangingPunct="1">
              <a:lnSpc>
                <a:spcPct val="80000"/>
              </a:lnSpc>
              <a:spcBef>
                <a:spcPct val="20000"/>
              </a:spcBef>
              <a:buFontTx/>
              <a:buChar char="•"/>
              <a:defRPr/>
            </a:pPr>
            <a:endParaRPr lang="en-GB" kern="0" dirty="0">
              <a:latin typeface="Comic Sans MS" pitchFamily="66" charset="0"/>
            </a:endParaRPr>
          </a:p>
          <a:p>
            <a:pPr marL="342900" indent="-342900" eaLnBrk="1" hangingPunct="1">
              <a:lnSpc>
                <a:spcPct val="80000"/>
              </a:lnSpc>
              <a:spcBef>
                <a:spcPct val="20000"/>
              </a:spcBef>
              <a:buFontTx/>
              <a:buChar char="•"/>
              <a:defRPr/>
            </a:pPr>
            <a:r>
              <a:rPr lang="en-GB" altLang="en-US" dirty="0">
                <a:latin typeface="Comic Sans MS" pitchFamily="66" charset="0"/>
              </a:rPr>
              <a:t>We continue to follow up the first words and high frequency words as in Year 1. This is now in My Word Book.</a:t>
            </a:r>
          </a:p>
        </p:txBody>
      </p:sp>
      <p:pic>
        <p:nvPicPr>
          <p:cNvPr id="47107" name="Picture 5" descr="T:\100NIKON\DSCN0358.JPG">
            <a:extLst>
              <a:ext uri="{FF2B5EF4-FFF2-40B4-BE49-F238E27FC236}">
                <a16:creationId xmlns:a16="http://schemas.microsoft.com/office/drawing/2014/main" id="{24976051-4190-4B8E-A639-8809613E7E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417763"/>
            <a:ext cx="3228975"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lide 14">
            <a:hlinkClick r:id="" action="ppaction://media"/>
            <a:extLst>
              <a:ext uri="{FF2B5EF4-FFF2-40B4-BE49-F238E27FC236}">
                <a16:creationId xmlns:a16="http://schemas.microsoft.com/office/drawing/2014/main" id="{C4291F29-4071-4611-9103-2B0F4955DD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0088" y="59785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dissolve">
                                      <p:cBhvr>
                                        <p:cTn id="12" dur="500"/>
                                        <p:tgtEl>
                                          <p:spTgt spid="6">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dissolve">
                                      <p:cBhvr>
                                        <p:cTn id="17" dur="500"/>
                                        <p:tgtEl>
                                          <p:spTgt spid="6">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dissolve">
                                      <p:cBhvr>
                                        <p:cTn id="22" dur="500"/>
                                        <p:tgtEl>
                                          <p:spTgt spid="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07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6"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4" descr="j0439545">
            <a:extLst>
              <a:ext uri="{FF2B5EF4-FFF2-40B4-BE49-F238E27FC236}">
                <a16:creationId xmlns:a16="http://schemas.microsoft.com/office/drawing/2014/main" id="{C61259AC-BA0A-4D22-922C-BE5D384ECC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9975" y="4292600"/>
            <a:ext cx="4176713"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32709001-E652-4EC1-B17E-56030638D80A}"/>
              </a:ext>
            </a:extLst>
          </p:cNvPr>
          <p:cNvSpPr txBox="1">
            <a:spLocks noChangeArrowheads="1"/>
          </p:cNvSpPr>
          <p:nvPr/>
        </p:nvSpPr>
        <p:spPr bwMode="auto">
          <a:xfrm>
            <a:off x="25400" y="174625"/>
            <a:ext cx="9144000" cy="733425"/>
          </a:xfrm>
          <a:prstGeom prst="rect">
            <a:avLst/>
          </a:prstGeom>
          <a:noFill/>
          <a:ln>
            <a:noFill/>
          </a:ln>
          <a:effectLst/>
        </p:spPr>
        <p:txBody>
          <a:bodyPr anchor="b"/>
          <a:lst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charset="0"/>
              </a:defRPr>
            </a:lvl2pPr>
            <a:lvl3pPr algn="l" rtl="0" eaLnBrk="0" fontAlgn="base" hangingPunct="0">
              <a:spcBef>
                <a:spcPct val="0"/>
              </a:spcBef>
              <a:spcAft>
                <a:spcPct val="0"/>
              </a:spcAft>
              <a:defRPr sz="3900" b="1">
                <a:solidFill>
                  <a:schemeClr val="tx2"/>
                </a:solidFill>
                <a:latin typeface="Arial" charset="0"/>
              </a:defRPr>
            </a:lvl3pPr>
            <a:lvl4pPr algn="l" rtl="0" eaLnBrk="0" fontAlgn="base" hangingPunct="0">
              <a:spcBef>
                <a:spcPct val="0"/>
              </a:spcBef>
              <a:spcAft>
                <a:spcPct val="0"/>
              </a:spcAft>
              <a:defRPr sz="3900" b="1">
                <a:solidFill>
                  <a:schemeClr val="tx2"/>
                </a:solidFill>
                <a:latin typeface="Arial" charset="0"/>
              </a:defRPr>
            </a:lvl4pPr>
            <a:lvl5pPr algn="l" rtl="0" eaLnBrk="0" fontAlgn="base" hangingPunct="0">
              <a:spcBef>
                <a:spcPct val="0"/>
              </a:spcBef>
              <a:spcAft>
                <a:spcPct val="0"/>
              </a:spcAft>
              <a:defRPr sz="3900" b="1">
                <a:solidFill>
                  <a:schemeClr val="tx2"/>
                </a:solidFill>
                <a:latin typeface="Arial" charset="0"/>
              </a:defRPr>
            </a:lvl5pPr>
            <a:lvl6pPr marL="457200" algn="l" rtl="0" fontAlgn="base">
              <a:spcBef>
                <a:spcPct val="0"/>
              </a:spcBef>
              <a:spcAft>
                <a:spcPct val="0"/>
              </a:spcAft>
              <a:defRPr sz="3900" b="1">
                <a:solidFill>
                  <a:schemeClr val="tx2"/>
                </a:solidFill>
                <a:latin typeface="Arial" charset="0"/>
              </a:defRPr>
            </a:lvl6pPr>
            <a:lvl7pPr marL="914400" algn="l" rtl="0" fontAlgn="base">
              <a:spcBef>
                <a:spcPct val="0"/>
              </a:spcBef>
              <a:spcAft>
                <a:spcPct val="0"/>
              </a:spcAft>
              <a:defRPr sz="3900" b="1">
                <a:solidFill>
                  <a:schemeClr val="tx2"/>
                </a:solidFill>
                <a:latin typeface="Arial" charset="0"/>
              </a:defRPr>
            </a:lvl7pPr>
            <a:lvl8pPr marL="1371600" algn="l" rtl="0" fontAlgn="base">
              <a:spcBef>
                <a:spcPct val="0"/>
              </a:spcBef>
              <a:spcAft>
                <a:spcPct val="0"/>
              </a:spcAft>
              <a:defRPr sz="3900" b="1">
                <a:solidFill>
                  <a:schemeClr val="tx2"/>
                </a:solidFill>
                <a:latin typeface="Arial" charset="0"/>
              </a:defRPr>
            </a:lvl8pPr>
            <a:lvl9pPr marL="1828800" algn="l" rtl="0" fontAlgn="base">
              <a:spcBef>
                <a:spcPct val="0"/>
              </a:spcBef>
              <a:spcAft>
                <a:spcPct val="0"/>
              </a:spcAft>
              <a:defRPr sz="3900" b="1">
                <a:solidFill>
                  <a:schemeClr val="tx2"/>
                </a:solidFill>
                <a:latin typeface="Arial" charset="0"/>
              </a:defRPr>
            </a:lvl9pPr>
          </a:lstStyle>
          <a:p>
            <a:pPr algn="ctr" eaLnBrk="1" hangingPunct="1">
              <a:defRPr/>
            </a:pPr>
            <a:r>
              <a:rPr lang="en-GB" altLang="en-US" sz="4400" kern="0" dirty="0">
                <a:solidFill>
                  <a:srgbClr val="0070C0"/>
                </a:solidFill>
                <a:latin typeface="Comic Sans MS" pitchFamily="66" charset="0"/>
              </a:rPr>
              <a:t>Guided Reading/Comprehension</a:t>
            </a:r>
          </a:p>
        </p:txBody>
      </p:sp>
      <p:sp>
        <p:nvSpPr>
          <p:cNvPr id="49155" name="Text Box 5">
            <a:extLst>
              <a:ext uri="{FF2B5EF4-FFF2-40B4-BE49-F238E27FC236}">
                <a16:creationId xmlns:a16="http://schemas.microsoft.com/office/drawing/2014/main" id="{E5BFC9C1-E2BE-4BB2-BC9D-8843AEA40883}"/>
              </a:ext>
            </a:extLst>
          </p:cNvPr>
          <p:cNvSpPr txBox="1">
            <a:spLocks noChangeArrowheads="1"/>
          </p:cNvSpPr>
          <p:nvPr/>
        </p:nvSpPr>
        <p:spPr bwMode="auto">
          <a:xfrm>
            <a:off x="241300" y="776288"/>
            <a:ext cx="8712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Courier New" panose="02070309020205020404" pitchFamily="49" charset="0"/>
              <a:buChar char="o"/>
            </a:pPr>
            <a:r>
              <a:rPr lang="en-GB" altLang="en-US" sz="2400">
                <a:solidFill>
                  <a:srgbClr val="000014"/>
                </a:solidFill>
                <a:latin typeface="Comic Sans MS" panose="030F0702030302060204" pitchFamily="66" charset="0"/>
              </a:rPr>
              <a:t>Guided reading sessions happen most weeks to teach specific reading skills.</a:t>
            </a:r>
          </a:p>
          <a:p>
            <a:pPr eaLnBrk="1" hangingPunct="1">
              <a:spcBef>
                <a:spcPct val="50000"/>
              </a:spcBef>
              <a:buFont typeface="Courier New" panose="02070309020205020404" pitchFamily="49" charset="0"/>
              <a:buChar char="o"/>
            </a:pPr>
            <a:r>
              <a:rPr lang="en-GB" altLang="en-US" sz="2400">
                <a:solidFill>
                  <a:srgbClr val="000014"/>
                </a:solidFill>
                <a:latin typeface="Comic Sans MS" panose="030F0702030302060204" pitchFamily="66" charset="0"/>
              </a:rPr>
              <a:t>Usually they will be marked in your child’s reading record with a stamp.</a:t>
            </a:r>
          </a:p>
          <a:p>
            <a:pPr eaLnBrk="1" hangingPunct="1">
              <a:spcBef>
                <a:spcPct val="50000"/>
              </a:spcBef>
              <a:buFont typeface="Courier New" panose="02070309020205020404" pitchFamily="49" charset="0"/>
              <a:buChar char="o"/>
            </a:pPr>
            <a:r>
              <a:rPr lang="en-GB" altLang="en-US" sz="2400">
                <a:solidFill>
                  <a:srgbClr val="000014"/>
                </a:solidFill>
                <a:latin typeface="Comic Sans MS" panose="030F0702030302060204" pitchFamily="66" charset="0"/>
              </a:rPr>
              <a:t>The emphasis in these sessions is usually comprehension or understanding. It encourages discussion including the features of a text, characters, events and making comparisons between books of the same theme. </a:t>
            </a:r>
          </a:p>
        </p:txBody>
      </p:sp>
      <p:pic>
        <p:nvPicPr>
          <p:cNvPr id="3" name="Slide 15">
            <a:hlinkClick r:id="" action="ppaction://media"/>
            <a:extLst>
              <a:ext uri="{FF2B5EF4-FFF2-40B4-BE49-F238E27FC236}">
                <a16:creationId xmlns:a16="http://schemas.microsoft.com/office/drawing/2014/main" id="{91F245E0-8066-4B19-8A38-44B24FE701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08304" y="5157787"/>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3">
            <a:extLst>
              <a:ext uri="{FF2B5EF4-FFF2-40B4-BE49-F238E27FC236}">
                <a16:creationId xmlns:a16="http://schemas.microsoft.com/office/drawing/2014/main" id="{8765CB51-3E69-4719-8396-700E15FFDB3E}"/>
              </a:ext>
            </a:extLst>
          </p:cNvPr>
          <p:cNvSpPr>
            <a:spLocks noGrp="1" noChangeArrowheads="1"/>
          </p:cNvSpPr>
          <p:nvPr>
            <p:ph type="body" idx="1"/>
          </p:nvPr>
        </p:nvSpPr>
        <p:spPr>
          <a:xfrm>
            <a:off x="250825" y="1412875"/>
            <a:ext cx="8229600" cy="4411663"/>
          </a:xfrm>
        </p:spPr>
        <p:txBody>
          <a:bodyPr/>
          <a:lstStyle/>
          <a:p>
            <a:pPr eaLnBrk="1" hangingPunct="1">
              <a:buFont typeface="Wingdings" panose="05000000000000000000" pitchFamily="2" charset="2"/>
              <a:buNone/>
            </a:pPr>
            <a:r>
              <a:rPr lang="en-GB" altLang="en-US" sz="2400">
                <a:solidFill>
                  <a:srgbClr val="000014"/>
                </a:solidFill>
              </a:rPr>
              <a:t>    </a:t>
            </a:r>
            <a:r>
              <a:rPr lang="en-GB" altLang="en-US" sz="2400">
                <a:solidFill>
                  <a:srgbClr val="000014"/>
                </a:solidFill>
                <a:latin typeface="Comic Sans MS" panose="030F0702030302060204" pitchFamily="66" charset="0"/>
              </a:rPr>
              <a:t>Hearing your child read is one of the most beneficial things you can do because…</a:t>
            </a:r>
          </a:p>
          <a:p>
            <a:pPr eaLnBrk="1" hangingPunct="1">
              <a:buFont typeface="Wingdings" panose="05000000000000000000" pitchFamily="2" charset="2"/>
              <a:buNone/>
            </a:pPr>
            <a:endParaRPr lang="en-GB" altLang="en-US" sz="2400">
              <a:solidFill>
                <a:srgbClr val="000014"/>
              </a:solidFill>
              <a:latin typeface="Comic Sans MS" panose="030F0702030302060204" pitchFamily="66" charset="0"/>
            </a:endParaRPr>
          </a:p>
          <a:p>
            <a:pPr eaLnBrk="1" hangingPunct="1">
              <a:buFont typeface="Wingdings" panose="05000000000000000000" pitchFamily="2" charset="2"/>
              <a:buChar char="ü"/>
            </a:pPr>
            <a:r>
              <a:rPr lang="en-GB" altLang="en-US" sz="2600">
                <a:solidFill>
                  <a:srgbClr val="000014"/>
                </a:solidFill>
                <a:latin typeface="Comic Sans MS" panose="030F0702030302060204" pitchFamily="66" charset="0"/>
              </a:rPr>
              <a:t>You are supporting and reassuring them.</a:t>
            </a:r>
          </a:p>
          <a:p>
            <a:pPr eaLnBrk="1" hangingPunct="1">
              <a:buFont typeface="Wingdings" panose="05000000000000000000" pitchFamily="2" charset="2"/>
              <a:buChar char="ü"/>
            </a:pPr>
            <a:r>
              <a:rPr lang="en-GB" altLang="en-US" sz="2600">
                <a:solidFill>
                  <a:srgbClr val="000014"/>
                </a:solidFill>
                <a:latin typeface="Comic Sans MS" panose="030F0702030302060204" pitchFamily="66" charset="0"/>
              </a:rPr>
              <a:t>You are giving them a reason to read.</a:t>
            </a:r>
          </a:p>
          <a:p>
            <a:pPr eaLnBrk="1" hangingPunct="1">
              <a:buFont typeface="Wingdings" panose="05000000000000000000" pitchFamily="2" charset="2"/>
              <a:buChar char="ü"/>
            </a:pPr>
            <a:r>
              <a:rPr lang="en-GB" altLang="en-US" sz="2600">
                <a:solidFill>
                  <a:srgbClr val="000014"/>
                </a:solidFill>
                <a:latin typeface="Comic Sans MS" panose="030F0702030302060204" pitchFamily="66" charset="0"/>
              </a:rPr>
              <a:t>You are building their confidence.</a:t>
            </a:r>
          </a:p>
          <a:p>
            <a:pPr eaLnBrk="1" hangingPunct="1">
              <a:buFont typeface="Wingdings" panose="05000000000000000000" pitchFamily="2" charset="2"/>
              <a:buChar char="ü"/>
            </a:pPr>
            <a:r>
              <a:rPr lang="en-GB" altLang="en-US" sz="2600">
                <a:solidFill>
                  <a:srgbClr val="000014"/>
                </a:solidFill>
                <a:latin typeface="Comic Sans MS" panose="030F0702030302060204" pitchFamily="66" charset="0"/>
              </a:rPr>
              <a:t>You are helping them with a skill that is integral for life-long learning.</a:t>
            </a:r>
          </a:p>
          <a:p>
            <a:pPr eaLnBrk="1" hangingPunct="1">
              <a:buFont typeface="Wingdings" panose="05000000000000000000" pitchFamily="2" charset="2"/>
              <a:buChar char="ü"/>
            </a:pPr>
            <a:r>
              <a:rPr lang="en-GB" altLang="en-US" sz="2600">
                <a:solidFill>
                  <a:srgbClr val="000014"/>
                </a:solidFill>
                <a:latin typeface="Comic Sans MS" panose="030F0702030302060204" pitchFamily="66" charset="0"/>
              </a:rPr>
              <a:t>You are spending time with your child.</a:t>
            </a:r>
          </a:p>
          <a:p>
            <a:pPr eaLnBrk="1" hangingPunct="1">
              <a:buFont typeface="Wingdings" panose="05000000000000000000" pitchFamily="2" charset="2"/>
              <a:buChar char="ü"/>
            </a:pPr>
            <a:endParaRPr lang="en-GB" altLang="en-US" sz="2600">
              <a:solidFill>
                <a:srgbClr val="000014"/>
              </a:solidFill>
            </a:endParaRPr>
          </a:p>
          <a:p>
            <a:pPr eaLnBrk="1" hangingPunct="1"/>
            <a:endParaRPr lang="en-GB" altLang="en-US"/>
          </a:p>
          <a:p>
            <a:pPr eaLnBrk="1" hangingPunct="1">
              <a:buFont typeface="Wingdings" panose="05000000000000000000" pitchFamily="2" charset="2"/>
              <a:buNone/>
            </a:pPr>
            <a:endParaRPr lang="en-GB" altLang="en-US"/>
          </a:p>
        </p:txBody>
      </p:sp>
      <p:pic>
        <p:nvPicPr>
          <p:cNvPr id="51202" name="Picture 5" descr="MCj03981450000[1]">
            <a:extLst>
              <a:ext uri="{FF2B5EF4-FFF2-40B4-BE49-F238E27FC236}">
                <a16:creationId xmlns:a16="http://schemas.microsoft.com/office/drawing/2014/main" id="{1B079C56-BE04-4751-A461-B1CAD0B03F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9925" y="2205038"/>
            <a:ext cx="1909763"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1D9090BC-02AF-490E-A6B9-FE284C4F1BA0}"/>
              </a:ext>
            </a:extLst>
          </p:cNvPr>
          <p:cNvSpPr txBox="1">
            <a:spLocks noChangeArrowheads="1"/>
          </p:cNvSpPr>
          <p:nvPr/>
        </p:nvSpPr>
        <p:spPr bwMode="auto">
          <a:xfrm>
            <a:off x="0" y="150813"/>
            <a:ext cx="9144000" cy="962025"/>
          </a:xfrm>
          <a:prstGeom prst="rect">
            <a:avLst/>
          </a:prstGeom>
          <a:noFill/>
          <a:ln>
            <a:noFill/>
          </a:ln>
          <a:effectLst/>
        </p:spPr>
        <p:txBody>
          <a:bodyPr anchor="b"/>
          <a:lst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charset="0"/>
              </a:defRPr>
            </a:lvl2pPr>
            <a:lvl3pPr algn="l" rtl="0" eaLnBrk="0" fontAlgn="base" hangingPunct="0">
              <a:spcBef>
                <a:spcPct val="0"/>
              </a:spcBef>
              <a:spcAft>
                <a:spcPct val="0"/>
              </a:spcAft>
              <a:defRPr sz="3900" b="1">
                <a:solidFill>
                  <a:schemeClr val="tx2"/>
                </a:solidFill>
                <a:latin typeface="Arial" charset="0"/>
              </a:defRPr>
            </a:lvl3pPr>
            <a:lvl4pPr algn="l" rtl="0" eaLnBrk="0" fontAlgn="base" hangingPunct="0">
              <a:spcBef>
                <a:spcPct val="0"/>
              </a:spcBef>
              <a:spcAft>
                <a:spcPct val="0"/>
              </a:spcAft>
              <a:defRPr sz="3900" b="1">
                <a:solidFill>
                  <a:schemeClr val="tx2"/>
                </a:solidFill>
                <a:latin typeface="Arial" charset="0"/>
              </a:defRPr>
            </a:lvl4pPr>
            <a:lvl5pPr algn="l" rtl="0" eaLnBrk="0" fontAlgn="base" hangingPunct="0">
              <a:spcBef>
                <a:spcPct val="0"/>
              </a:spcBef>
              <a:spcAft>
                <a:spcPct val="0"/>
              </a:spcAft>
              <a:defRPr sz="3900" b="1">
                <a:solidFill>
                  <a:schemeClr val="tx2"/>
                </a:solidFill>
                <a:latin typeface="Arial" charset="0"/>
              </a:defRPr>
            </a:lvl5pPr>
            <a:lvl6pPr marL="457200" algn="l" rtl="0" fontAlgn="base">
              <a:spcBef>
                <a:spcPct val="0"/>
              </a:spcBef>
              <a:spcAft>
                <a:spcPct val="0"/>
              </a:spcAft>
              <a:defRPr sz="3900" b="1">
                <a:solidFill>
                  <a:schemeClr val="tx2"/>
                </a:solidFill>
                <a:latin typeface="Arial" charset="0"/>
              </a:defRPr>
            </a:lvl6pPr>
            <a:lvl7pPr marL="914400" algn="l" rtl="0" fontAlgn="base">
              <a:spcBef>
                <a:spcPct val="0"/>
              </a:spcBef>
              <a:spcAft>
                <a:spcPct val="0"/>
              </a:spcAft>
              <a:defRPr sz="3900" b="1">
                <a:solidFill>
                  <a:schemeClr val="tx2"/>
                </a:solidFill>
                <a:latin typeface="Arial" charset="0"/>
              </a:defRPr>
            </a:lvl7pPr>
            <a:lvl8pPr marL="1371600" algn="l" rtl="0" fontAlgn="base">
              <a:spcBef>
                <a:spcPct val="0"/>
              </a:spcBef>
              <a:spcAft>
                <a:spcPct val="0"/>
              </a:spcAft>
              <a:defRPr sz="3900" b="1">
                <a:solidFill>
                  <a:schemeClr val="tx2"/>
                </a:solidFill>
                <a:latin typeface="Arial" charset="0"/>
              </a:defRPr>
            </a:lvl8pPr>
            <a:lvl9pPr marL="1828800" algn="l" rtl="0" fontAlgn="base">
              <a:spcBef>
                <a:spcPct val="0"/>
              </a:spcBef>
              <a:spcAft>
                <a:spcPct val="0"/>
              </a:spcAft>
              <a:defRPr sz="3900" b="1">
                <a:solidFill>
                  <a:schemeClr val="tx2"/>
                </a:solidFill>
                <a:latin typeface="Arial" charset="0"/>
              </a:defRPr>
            </a:lvl9pPr>
          </a:lstStyle>
          <a:p>
            <a:pPr algn="ctr" eaLnBrk="1" hangingPunct="1">
              <a:defRPr/>
            </a:pPr>
            <a:r>
              <a:rPr lang="en-GB" altLang="en-US" sz="5400" kern="0" dirty="0">
                <a:solidFill>
                  <a:srgbClr val="0070C0"/>
                </a:solidFill>
                <a:latin typeface="Comic Sans MS" pitchFamily="66" charset="0"/>
              </a:rPr>
              <a:t>Reading at home</a:t>
            </a:r>
          </a:p>
        </p:txBody>
      </p:sp>
      <p:pic>
        <p:nvPicPr>
          <p:cNvPr id="3" name="Slide 16">
            <a:hlinkClick r:id="" action="ppaction://media"/>
            <a:extLst>
              <a:ext uri="{FF2B5EF4-FFF2-40B4-BE49-F238E27FC236}">
                <a16:creationId xmlns:a16="http://schemas.microsoft.com/office/drawing/2014/main" id="{01D040B2-F951-4B58-BFA2-EB1B47917D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8775" y="5559425"/>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7AF35EEE-1DC7-4C0A-ADDE-0E4A66A0F9EB}"/>
              </a:ext>
            </a:extLst>
          </p:cNvPr>
          <p:cNvSpPr>
            <a:spLocks noGrp="1" noChangeArrowheads="1"/>
          </p:cNvSpPr>
          <p:nvPr>
            <p:ph type="title"/>
          </p:nvPr>
        </p:nvSpPr>
        <p:spPr>
          <a:xfrm>
            <a:off x="684213" y="0"/>
            <a:ext cx="7772400" cy="1143000"/>
          </a:xfrm>
        </p:spPr>
        <p:txBody>
          <a:bodyPr/>
          <a:lstStyle/>
          <a:p>
            <a:pPr eaLnBrk="1" hangingPunct="1"/>
            <a:r>
              <a:rPr lang="en-GB" altLang="en-US" sz="5400" b="1">
                <a:solidFill>
                  <a:srgbClr val="0070C0"/>
                </a:solidFill>
                <a:latin typeface="Comic Sans MS" panose="030F0702030302060204" pitchFamily="66" charset="0"/>
              </a:rPr>
              <a:t>Phonics in Year 2</a:t>
            </a:r>
          </a:p>
        </p:txBody>
      </p:sp>
      <p:sp>
        <p:nvSpPr>
          <p:cNvPr id="53250" name="Content Placeholder 2">
            <a:extLst>
              <a:ext uri="{FF2B5EF4-FFF2-40B4-BE49-F238E27FC236}">
                <a16:creationId xmlns:a16="http://schemas.microsoft.com/office/drawing/2014/main" id="{DC0E758D-1081-4F2F-8AE4-2E156E89F2BF}"/>
              </a:ext>
            </a:extLst>
          </p:cNvPr>
          <p:cNvSpPr>
            <a:spLocks noGrp="1" noChangeArrowheads="1"/>
          </p:cNvSpPr>
          <p:nvPr>
            <p:ph idx="1"/>
          </p:nvPr>
        </p:nvSpPr>
        <p:spPr>
          <a:xfrm>
            <a:off x="250825" y="1196975"/>
            <a:ext cx="8642350" cy="4464050"/>
          </a:xfrm>
        </p:spPr>
        <p:txBody>
          <a:bodyPr/>
          <a:lstStyle/>
          <a:p>
            <a:pPr eaLnBrk="1" hangingPunct="1">
              <a:lnSpc>
                <a:spcPct val="90000"/>
              </a:lnSpc>
            </a:pPr>
            <a:r>
              <a:rPr lang="en-GB" altLang="en-US" sz="2400">
                <a:solidFill>
                  <a:srgbClr val="000014"/>
                </a:solidFill>
                <a:latin typeface="Comic Sans MS" panose="030F0702030302060204" pitchFamily="66" charset="0"/>
              </a:rPr>
              <a:t>Phonics is taught each morning for 20 minutes. </a:t>
            </a:r>
          </a:p>
          <a:p>
            <a:pPr eaLnBrk="1" hangingPunct="1">
              <a:lnSpc>
                <a:spcPct val="90000"/>
              </a:lnSpc>
            </a:pPr>
            <a:endParaRPr lang="en-GB" altLang="en-US" sz="2400">
              <a:solidFill>
                <a:srgbClr val="000014"/>
              </a:solidFill>
              <a:latin typeface="Comic Sans MS" panose="030F0702030302060204" pitchFamily="66" charset="0"/>
            </a:endParaRPr>
          </a:p>
          <a:p>
            <a:pPr eaLnBrk="1" hangingPunct="1">
              <a:lnSpc>
                <a:spcPct val="90000"/>
              </a:lnSpc>
            </a:pPr>
            <a:r>
              <a:rPr lang="en-GB" altLang="en-US" sz="2400">
                <a:solidFill>
                  <a:srgbClr val="000014"/>
                </a:solidFill>
                <a:latin typeface="Comic Sans MS" panose="030F0702030302060204" pitchFamily="66" charset="0"/>
              </a:rPr>
              <a:t>There will also be a recap before lunch in reading time.</a:t>
            </a:r>
          </a:p>
          <a:p>
            <a:pPr eaLnBrk="1" hangingPunct="1">
              <a:lnSpc>
                <a:spcPct val="90000"/>
              </a:lnSpc>
            </a:pPr>
            <a:endParaRPr lang="en-GB" altLang="en-US" sz="2400">
              <a:solidFill>
                <a:srgbClr val="000014"/>
              </a:solidFill>
              <a:latin typeface="Comic Sans MS" panose="030F0702030302060204" pitchFamily="66" charset="0"/>
            </a:endParaRPr>
          </a:p>
          <a:p>
            <a:pPr eaLnBrk="1" hangingPunct="1"/>
            <a:r>
              <a:rPr lang="en-GB" altLang="en-US" sz="2400">
                <a:latin typeface="Comic Sans MS" panose="030F0702030302060204" pitchFamily="66" charset="0"/>
              </a:rPr>
              <a:t>The children are remaining in their same classes and will be assessed frequently by the class teacher and LSA. </a:t>
            </a:r>
          </a:p>
          <a:p>
            <a:pPr eaLnBrk="1" hangingPunct="1"/>
            <a:endParaRPr lang="en-GB" altLang="en-US" sz="2400">
              <a:latin typeface="Comic Sans MS" panose="030F0702030302060204" pitchFamily="66" charset="0"/>
            </a:endParaRPr>
          </a:p>
          <a:p>
            <a:pPr eaLnBrk="1" hangingPunct="1"/>
            <a:r>
              <a:rPr lang="en-GB" altLang="en-US" sz="2400">
                <a:latin typeface="Comic Sans MS" panose="030F0702030302060204" pitchFamily="66" charset="0"/>
              </a:rPr>
              <a:t>Word-Book practise at home will be amazing to support your children as they have missed the phonic screening in year 1.</a:t>
            </a:r>
          </a:p>
          <a:p>
            <a:pPr eaLnBrk="1" hangingPunct="1"/>
            <a:endParaRPr lang="en-GB" altLang="en-US" sz="2400">
              <a:latin typeface="Comic Sans MS" panose="030F0702030302060204" pitchFamily="66" charset="0"/>
            </a:endParaRPr>
          </a:p>
          <a:p>
            <a:pPr eaLnBrk="1" hangingPunct="1"/>
            <a:r>
              <a:rPr lang="en-GB" altLang="en-US" sz="2400">
                <a:latin typeface="Comic Sans MS" panose="030F0702030302060204" pitchFamily="66" charset="0"/>
              </a:rPr>
              <a:t>The children will be assessed in the Autumn Term on their phonics.</a:t>
            </a:r>
          </a:p>
        </p:txBody>
      </p:sp>
      <p:pic>
        <p:nvPicPr>
          <p:cNvPr id="3" name="Slide 17">
            <a:hlinkClick r:id="" action="ppaction://media"/>
            <a:extLst>
              <a:ext uri="{FF2B5EF4-FFF2-40B4-BE49-F238E27FC236}">
                <a16:creationId xmlns:a16="http://schemas.microsoft.com/office/drawing/2014/main" id="{5787A442-036D-473B-B4E6-8E86ADBB56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7013" y="50514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a:extLst>
              <a:ext uri="{FF2B5EF4-FFF2-40B4-BE49-F238E27FC236}">
                <a16:creationId xmlns:a16="http://schemas.microsoft.com/office/drawing/2014/main" id="{269F988C-FF25-4A57-9C0E-CA1FA19BB667}"/>
              </a:ext>
            </a:extLst>
          </p:cNvPr>
          <p:cNvSpPr>
            <a:spLocks noGrp="1" noChangeArrowheads="1"/>
          </p:cNvSpPr>
          <p:nvPr>
            <p:ph type="body" idx="1"/>
          </p:nvPr>
        </p:nvSpPr>
        <p:spPr>
          <a:xfrm>
            <a:off x="179388" y="1211263"/>
            <a:ext cx="6480175" cy="5275262"/>
          </a:xfrm>
        </p:spPr>
        <p:txBody>
          <a:bodyPr/>
          <a:lstStyle/>
          <a:p>
            <a:pPr eaLnBrk="1" hangingPunct="1">
              <a:lnSpc>
                <a:spcPct val="90000"/>
              </a:lnSpc>
              <a:defRPr/>
            </a:pPr>
            <a:r>
              <a:rPr lang="en-GB" altLang="en-US" sz="2400" dirty="0">
                <a:solidFill>
                  <a:srgbClr val="000014"/>
                </a:solidFill>
                <a:latin typeface="Comic Sans MS" pitchFamily="66" charset="0"/>
              </a:rPr>
              <a:t>Children will get new weekly spellings to take home and learn in their red spelling book. These will link to the spelling rules we have been learning in our Phonic sessions.</a:t>
            </a:r>
          </a:p>
          <a:p>
            <a:pPr eaLnBrk="1" hangingPunct="1">
              <a:lnSpc>
                <a:spcPct val="90000"/>
              </a:lnSpc>
              <a:defRPr/>
            </a:pPr>
            <a:endParaRPr lang="en-GB" altLang="en-US" sz="2400" dirty="0">
              <a:solidFill>
                <a:srgbClr val="000014"/>
              </a:solidFill>
              <a:latin typeface="Comic Sans MS" pitchFamily="66" charset="0"/>
            </a:endParaRPr>
          </a:p>
          <a:p>
            <a:pPr eaLnBrk="1" hangingPunct="1">
              <a:lnSpc>
                <a:spcPct val="90000"/>
              </a:lnSpc>
              <a:defRPr/>
            </a:pPr>
            <a:r>
              <a:rPr lang="en-GB" altLang="en-US" sz="2400" dirty="0">
                <a:solidFill>
                  <a:srgbClr val="000014"/>
                </a:solidFill>
                <a:latin typeface="Comic Sans MS" pitchFamily="66" charset="0"/>
              </a:rPr>
              <a:t> Spellings will be tested on a Monday. </a:t>
            </a:r>
          </a:p>
          <a:p>
            <a:pPr marL="0" indent="0" eaLnBrk="1" hangingPunct="1">
              <a:lnSpc>
                <a:spcPct val="90000"/>
              </a:lnSpc>
              <a:buFontTx/>
              <a:buNone/>
              <a:defRPr/>
            </a:pPr>
            <a:endParaRPr lang="en-GB" altLang="en-US" sz="2400" dirty="0">
              <a:solidFill>
                <a:srgbClr val="000014"/>
              </a:solidFill>
              <a:latin typeface="Comic Sans MS" pitchFamily="66" charset="0"/>
            </a:endParaRPr>
          </a:p>
          <a:p>
            <a:pPr eaLnBrk="1" hangingPunct="1">
              <a:lnSpc>
                <a:spcPct val="90000"/>
              </a:lnSpc>
              <a:defRPr/>
            </a:pPr>
            <a:r>
              <a:rPr lang="en-GB" altLang="en-US" sz="2400" dirty="0">
                <a:solidFill>
                  <a:srgbClr val="000014"/>
                </a:solidFill>
                <a:latin typeface="Comic Sans MS" pitchFamily="66" charset="0"/>
              </a:rPr>
              <a:t>Spellings are usually given out on a Monday/ Tuesday.</a:t>
            </a:r>
          </a:p>
          <a:p>
            <a:pPr marL="0" indent="0" eaLnBrk="1" hangingPunct="1">
              <a:lnSpc>
                <a:spcPct val="90000"/>
              </a:lnSpc>
              <a:buFontTx/>
              <a:buNone/>
              <a:defRPr/>
            </a:pPr>
            <a:endParaRPr lang="en-GB" altLang="en-US" sz="2400" dirty="0">
              <a:solidFill>
                <a:srgbClr val="000014"/>
              </a:solidFill>
              <a:latin typeface="Comic Sans MS" pitchFamily="66" charset="0"/>
            </a:endParaRPr>
          </a:p>
          <a:p>
            <a:pPr eaLnBrk="1" hangingPunct="1">
              <a:lnSpc>
                <a:spcPct val="90000"/>
              </a:lnSpc>
              <a:defRPr/>
            </a:pPr>
            <a:r>
              <a:rPr lang="en-GB" altLang="en-US" sz="2400" dirty="0">
                <a:solidFill>
                  <a:srgbClr val="000014"/>
                </a:solidFill>
                <a:latin typeface="Comic Sans MS" pitchFamily="66" charset="0"/>
              </a:rPr>
              <a:t>The children are encouraged to:</a:t>
            </a:r>
          </a:p>
          <a:p>
            <a:pPr marL="0" indent="0" eaLnBrk="1" hangingPunct="1">
              <a:lnSpc>
                <a:spcPct val="90000"/>
              </a:lnSpc>
              <a:buFontTx/>
              <a:buNone/>
              <a:defRPr/>
            </a:pPr>
            <a:r>
              <a:rPr lang="en-GB" altLang="en-US" sz="2400" dirty="0">
                <a:solidFill>
                  <a:srgbClr val="000014"/>
                </a:solidFill>
                <a:latin typeface="Comic Sans MS" pitchFamily="66" charset="0"/>
              </a:rPr>
              <a:t>       </a:t>
            </a:r>
            <a:r>
              <a:rPr lang="en-GB" altLang="en-US" sz="2400" dirty="0">
                <a:solidFill>
                  <a:srgbClr val="0070C0"/>
                </a:solidFill>
                <a:latin typeface="Comic Sans MS" pitchFamily="66" charset="0"/>
              </a:rPr>
              <a:t>look, say, cover, write, check </a:t>
            </a:r>
            <a:endParaRPr lang="en-GB" altLang="en-US" sz="2400" dirty="0">
              <a:solidFill>
                <a:srgbClr val="000014"/>
              </a:solidFill>
              <a:latin typeface="Comic Sans MS" pitchFamily="66" charset="0"/>
            </a:endParaRPr>
          </a:p>
          <a:p>
            <a:pPr eaLnBrk="1" hangingPunct="1">
              <a:lnSpc>
                <a:spcPct val="90000"/>
              </a:lnSpc>
              <a:buFont typeface="Wingdings" pitchFamily="2" charset="2"/>
              <a:buNone/>
              <a:defRPr/>
            </a:pPr>
            <a:endParaRPr lang="en-GB" altLang="en-US" sz="1600" dirty="0">
              <a:solidFill>
                <a:srgbClr val="000014"/>
              </a:solidFill>
              <a:latin typeface="Comic Sans MS" pitchFamily="66" charset="0"/>
            </a:endParaRPr>
          </a:p>
          <a:p>
            <a:pPr eaLnBrk="1" hangingPunct="1">
              <a:lnSpc>
                <a:spcPct val="90000"/>
              </a:lnSpc>
              <a:buFont typeface="Wingdings" pitchFamily="2" charset="2"/>
              <a:buNone/>
              <a:defRPr/>
            </a:pPr>
            <a:endParaRPr lang="en-GB" altLang="en-US" sz="1600" dirty="0">
              <a:solidFill>
                <a:srgbClr val="000014"/>
              </a:solidFill>
            </a:endParaRPr>
          </a:p>
          <a:p>
            <a:pPr eaLnBrk="1" hangingPunct="1">
              <a:lnSpc>
                <a:spcPct val="90000"/>
              </a:lnSpc>
              <a:buFont typeface="Wingdings" pitchFamily="2" charset="2"/>
              <a:buNone/>
              <a:defRPr/>
            </a:pPr>
            <a:endParaRPr lang="en-GB" altLang="en-US" sz="600" dirty="0"/>
          </a:p>
        </p:txBody>
      </p:sp>
      <p:sp>
        <p:nvSpPr>
          <p:cNvPr id="7" name="Rectangle 2">
            <a:extLst>
              <a:ext uri="{FF2B5EF4-FFF2-40B4-BE49-F238E27FC236}">
                <a16:creationId xmlns:a16="http://schemas.microsoft.com/office/drawing/2014/main" id="{2916DEA0-0D54-482E-9AA9-EC923B5C6AF7}"/>
              </a:ext>
            </a:extLst>
          </p:cNvPr>
          <p:cNvSpPr txBox="1">
            <a:spLocks noChangeArrowheads="1"/>
          </p:cNvSpPr>
          <p:nvPr/>
        </p:nvSpPr>
        <p:spPr bwMode="auto">
          <a:xfrm>
            <a:off x="0" y="150813"/>
            <a:ext cx="9144000" cy="830262"/>
          </a:xfrm>
          <a:prstGeom prst="rect">
            <a:avLst/>
          </a:prstGeom>
          <a:noFill/>
          <a:ln>
            <a:noFill/>
          </a:ln>
          <a:effectLst/>
        </p:spPr>
        <p:txBody>
          <a:bodyPr anchor="b"/>
          <a:lst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charset="0"/>
              </a:defRPr>
            </a:lvl2pPr>
            <a:lvl3pPr algn="l" rtl="0" eaLnBrk="0" fontAlgn="base" hangingPunct="0">
              <a:spcBef>
                <a:spcPct val="0"/>
              </a:spcBef>
              <a:spcAft>
                <a:spcPct val="0"/>
              </a:spcAft>
              <a:defRPr sz="3900" b="1">
                <a:solidFill>
                  <a:schemeClr val="tx2"/>
                </a:solidFill>
                <a:latin typeface="Arial" charset="0"/>
              </a:defRPr>
            </a:lvl3pPr>
            <a:lvl4pPr algn="l" rtl="0" eaLnBrk="0" fontAlgn="base" hangingPunct="0">
              <a:spcBef>
                <a:spcPct val="0"/>
              </a:spcBef>
              <a:spcAft>
                <a:spcPct val="0"/>
              </a:spcAft>
              <a:defRPr sz="3900" b="1">
                <a:solidFill>
                  <a:schemeClr val="tx2"/>
                </a:solidFill>
                <a:latin typeface="Arial" charset="0"/>
              </a:defRPr>
            </a:lvl4pPr>
            <a:lvl5pPr algn="l" rtl="0" eaLnBrk="0" fontAlgn="base" hangingPunct="0">
              <a:spcBef>
                <a:spcPct val="0"/>
              </a:spcBef>
              <a:spcAft>
                <a:spcPct val="0"/>
              </a:spcAft>
              <a:defRPr sz="3900" b="1">
                <a:solidFill>
                  <a:schemeClr val="tx2"/>
                </a:solidFill>
                <a:latin typeface="Arial" charset="0"/>
              </a:defRPr>
            </a:lvl5pPr>
            <a:lvl6pPr marL="457200" algn="l" rtl="0" fontAlgn="base">
              <a:spcBef>
                <a:spcPct val="0"/>
              </a:spcBef>
              <a:spcAft>
                <a:spcPct val="0"/>
              </a:spcAft>
              <a:defRPr sz="3900" b="1">
                <a:solidFill>
                  <a:schemeClr val="tx2"/>
                </a:solidFill>
                <a:latin typeface="Arial" charset="0"/>
              </a:defRPr>
            </a:lvl6pPr>
            <a:lvl7pPr marL="914400" algn="l" rtl="0" fontAlgn="base">
              <a:spcBef>
                <a:spcPct val="0"/>
              </a:spcBef>
              <a:spcAft>
                <a:spcPct val="0"/>
              </a:spcAft>
              <a:defRPr sz="3900" b="1">
                <a:solidFill>
                  <a:schemeClr val="tx2"/>
                </a:solidFill>
                <a:latin typeface="Arial" charset="0"/>
              </a:defRPr>
            </a:lvl7pPr>
            <a:lvl8pPr marL="1371600" algn="l" rtl="0" fontAlgn="base">
              <a:spcBef>
                <a:spcPct val="0"/>
              </a:spcBef>
              <a:spcAft>
                <a:spcPct val="0"/>
              </a:spcAft>
              <a:defRPr sz="3900" b="1">
                <a:solidFill>
                  <a:schemeClr val="tx2"/>
                </a:solidFill>
                <a:latin typeface="Arial" charset="0"/>
              </a:defRPr>
            </a:lvl8pPr>
            <a:lvl9pPr marL="1828800" algn="l" rtl="0" fontAlgn="base">
              <a:spcBef>
                <a:spcPct val="0"/>
              </a:spcBef>
              <a:spcAft>
                <a:spcPct val="0"/>
              </a:spcAft>
              <a:defRPr sz="3900" b="1">
                <a:solidFill>
                  <a:schemeClr val="tx2"/>
                </a:solidFill>
                <a:latin typeface="Arial" charset="0"/>
              </a:defRPr>
            </a:lvl9pPr>
          </a:lstStyle>
          <a:p>
            <a:pPr algn="ctr" eaLnBrk="1" hangingPunct="1">
              <a:defRPr/>
            </a:pPr>
            <a:r>
              <a:rPr lang="en-GB" altLang="en-US" sz="5400" kern="0" dirty="0">
                <a:solidFill>
                  <a:srgbClr val="0070C0"/>
                </a:solidFill>
                <a:latin typeface="Comic Sans MS" pitchFamily="66" charset="0"/>
              </a:rPr>
              <a:t>Spellings</a:t>
            </a:r>
          </a:p>
        </p:txBody>
      </p:sp>
      <p:pic>
        <p:nvPicPr>
          <p:cNvPr id="55299" name="Picture 10">
            <a:extLst>
              <a:ext uri="{FF2B5EF4-FFF2-40B4-BE49-F238E27FC236}">
                <a16:creationId xmlns:a16="http://schemas.microsoft.com/office/drawing/2014/main" id="{7E39D4F2-673A-40FC-A871-A57444114A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7983" t="28342" r="41037" b="21875"/>
          <a:stretch>
            <a:fillRect/>
          </a:stretch>
        </p:blipFill>
        <p:spPr bwMode="auto">
          <a:xfrm>
            <a:off x="6659563" y="1268413"/>
            <a:ext cx="2016125" cy="516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lide 18">
            <a:hlinkClick r:id="" action="ppaction://media"/>
            <a:extLst>
              <a:ext uri="{FF2B5EF4-FFF2-40B4-BE49-F238E27FC236}">
                <a16:creationId xmlns:a16="http://schemas.microsoft.com/office/drawing/2014/main" id="{BF0AC843-2149-4FB1-A8D3-4C9290CBF3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80112" y="5341937"/>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D219360B-CFA6-4B0D-9B17-47C052DB54C0}"/>
              </a:ext>
            </a:extLst>
          </p:cNvPr>
          <p:cNvSpPr>
            <a:spLocks noGrp="1" noChangeArrowheads="1"/>
          </p:cNvSpPr>
          <p:nvPr>
            <p:ph type="title"/>
          </p:nvPr>
        </p:nvSpPr>
        <p:spPr>
          <a:xfrm>
            <a:off x="0" y="-171450"/>
            <a:ext cx="9144000" cy="2133600"/>
          </a:xfrm>
        </p:spPr>
        <p:txBody>
          <a:bodyPr/>
          <a:lstStyle/>
          <a:p>
            <a:pPr eaLnBrk="1" hangingPunct="1"/>
            <a:r>
              <a:rPr lang="en-GB" altLang="en-US" sz="5400" b="1">
                <a:solidFill>
                  <a:srgbClr val="0070C0"/>
                </a:solidFill>
                <a:latin typeface="Comic Sans MS" panose="030F0702030302060204" pitchFamily="66" charset="0"/>
              </a:rPr>
              <a:t>SATs/End of Key Stage Assessments</a:t>
            </a:r>
            <a:endParaRPr lang="en-US" altLang="en-US" sz="3200" b="1">
              <a:solidFill>
                <a:srgbClr val="0070C0"/>
              </a:solidFill>
              <a:latin typeface="Comic Sans MS" panose="030F0702030302060204" pitchFamily="66" charset="0"/>
            </a:endParaRPr>
          </a:p>
        </p:txBody>
      </p:sp>
      <p:sp>
        <p:nvSpPr>
          <p:cNvPr id="4" name="Rectangle 3">
            <a:extLst>
              <a:ext uri="{FF2B5EF4-FFF2-40B4-BE49-F238E27FC236}">
                <a16:creationId xmlns:a16="http://schemas.microsoft.com/office/drawing/2014/main" id="{CA20DC85-0D2D-4101-A669-1E870C837940}"/>
              </a:ext>
            </a:extLst>
          </p:cNvPr>
          <p:cNvSpPr txBox="1">
            <a:spLocks noChangeArrowheads="1"/>
          </p:cNvSpPr>
          <p:nvPr/>
        </p:nvSpPr>
        <p:spPr bwMode="auto">
          <a:xfrm>
            <a:off x="0" y="1773238"/>
            <a:ext cx="9144000" cy="3168650"/>
          </a:xfrm>
          <a:prstGeom prst="rect">
            <a:avLst/>
          </a:prstGeom>
          <a:noFill/>
          <a:ln w="9525">
            <a:noFill/>
            <a:miter lim="800000"/>
            <a:headEnd/>
            <a:tailEnd/>
          </a:ln>
          <a:effectLst/>
        </p:spPr>
        <p:txBody>
          <a:bodyPr/>
          <a:lstStyle/>
          <a:p>
            <a:pPr marL="457200" indent="-457200" eaLnBrk="1" hangingPunct="1">
              <a:buFont typeface="Arial" pitchFamily="34" charset="0"/>
              <a:buChar char="•"/>
              <a:defRPr/>
            </a:pPr>
            <a:r>
              <a:rPr lang="en-GB" dirty="0">
                <a:latin typeface="Comic Sans MS" pitchFamily="66" charset="0"/>
              </a:rPr>
              <a:t>During May our Year 2 children will sit the SAT’s papers.</a:t>
            </a:r>
          </a:p>
          <a:p>
            <a:pPr marL="457200" indent="-457200" eaLnBrk="1" hangingPunct="1">
              <a:buFont typeface="Arial" pitchFamily="34" charset="0"/>
              <a:buChar char="•"/>
              <a:defRPr/>
            </a:pPr>
            <a:endParaRPr lang="en-GB" dirty="0">
              <a:latin typeface="Comic Sans MS" pitchFamily="66" charset="0"/>
            </a:endParaRPr>
          </a:p>
          <a:p>
            <a:pPr marL="457200" indent="-457200" eaLnBrk="1" hangingPunct="1">
              <a:buFont typeface="Arial" pitchFamily="34" charset="0"/>
              <a:buChar char="•"/>
              <a:defRPr/>
            </a:pPr>
            <a:r>
              <a:rPr lang="en-GB" dirty="0">
                <a:latin typeface="Comic Sans MS" pitchFamily="66" charset="0"/>
              </a:rPr>
              <a:t>Children will take SATs in:</a:t>
            </a:r>
          </a:p>
          <a:p>
            <a:pPr lvl="1" eaLnBrk="1" hangingPunct="1">
              <a:defRPr/>
            </a:pPr>
            <a:r>
              <a:rPr lang="en-GB" dirty="0">
                <a:latin typeface="Comic Sans MS" pitchFamily="66" charset="0"/>
              </a:rPr>
              <a:t> </a:t>
            </a:r>
            <a:r>
              <a:rPr lang="en-GB" dirty="0">
                <a:solidFill>
                  <a:srgbClr val="0070C0"/>
                </a:solidFill>
                <a:latin typeface="Comic Sans MS" pitchFamily="66" charset="0"/>
              </a:rPr>
              <a:t>Reading </a:t>
            </a:r>
            <a:r>
              <a:rPr lang="en-GB" dirty="0">
                <a:latin typeface="Comic Sans MS" pitchFamily="66" charset="0"/>
              </a:rPr>
              <a:t>– Comprehension </a:t>
            </a:r>
          </a:p>
          <a:p>
            <a:pPr lvl="1" eaLnBrk="1" hangingPunct="1">
              <a:defRPr/>
            </a:pPr>
            <a:endParaRPr lang="en-GB" dirty="0">
              <a:latin typeface="Comic Sans MS" pitchFamily="66" charset="0"/>
            </a:endParaRPr>
          </a:p>
          <a:p>
            <a:pPr lvl="1" eaLnBrk="1" hangingPunct="1">
              <a:defRPr/>
            </a:pPr>
            <a:r>
              <a:rPr lang="en-GB" dirty="0">
                <a:solidFill>
                  <a:srgbClr val="0070C0"/>
                </a:solidFill>
                <a:latin typeface="Comic Sans MS" pitchFamily="66" charset="0"/>
              </a:rPr>
              <a:t>Maths</a:t>
            </a:r>
            <a:r>
              <a:rPr lang="en-GB" dirty="0">
                <a:latin typeface="Comic Sans MS" pitchFamily="66" charset="0"/>
              </a:rPr>
              <a:t> – Mental Arithmetic and Reasoning </a:t>
            </a:r>
          </a:p>
          <a:p>
            <a:pPr lvl="1" eaLnBrk="1" hangingPunct="1">
              <a:defRPr/>
            </a:pPr>
            <a:endParaRPr lang="en-GB" kern="0" dirty="0">
              <a:latin typeface="Comic Sans MS" pitchFamily="66" charset="0"/>
            </a:endParaRPr>
          </a:p>
          <a:p>
            <a:pPr lvl="1" eaLnBrk="1" hangingPunct="1">
              <a:defRPr/>
            </a:pPr>
            <a:r>
              <a:rPr lang="en-GB" kern="0" dirty="0">
                <a:latin typeface="Comic Sans MS" pitchFamily="66" charset="0"/>
              </a:rPr>
              <a:t>Stress free! Children are not always aware they are doing any ‘tests’.</a:t>
            </a:r>
          </a:p>
          <a:p>
            <a:pPr eaLnBrk="1" hangingPunct="1">
              <a:spcBef>
                <a:spcPct val="20000"/>
              </a:spcBef>
              <a:defRPr/>
            </a:pPr>
            <a:r>
              <a:rPr lang="en-GB" dirty="0">
                <a:latin typeface="Comic Sans MS" pitchFamily="66" charset="0"/>
              </a:rPr>
              <a:t>        </a:t>
            </a:r>
          </a:p>
          <a:p>
            <a:pPr eaLnBrk="1" hangingPunct="1">
              <a:spcBef>
                <a:spcPct val="20000"/>
              </a:spcBef>
              <a:defRPr/>
            </a:pPr>
            <a:r>
              <a:rPr lang="en-GB" dirty="0">
                <a:latin typeface="Comic Sans MS" pitchFamily="66" charset="0"/>
              </a:rPr>
              <a:t>Writing and Science assessments are ongoing throughout the year. </a:t>
            </a:r>
          </a:p>
          <a:p>
            <a:pPr marL="342900" indent="-342900" eaLnBrk="1" hangingPunct="1">
              <a:spcBef>
                <a:spcPct val="20000"/>
              </a:spcBef>
              <a:buFontTx/>
              <a:buChar char="•"/>
              <a:defRPr/>
            </a:pPr>
            <a:endParaRPr lang="en-GB" sz="2800" kern="0" dirty="0">
              <a:latin typeface="Comic Sans MS" pitchFamily="66" charset="0"/>
            </a:endParaRPr>
          </a:p>
          <a:p>
            <a:pPr marL="342900" indent="-342900" eaLnBrk="1" hangingPunct="1">
              <a:spcBef>
                <a:spcPct val="20000"/>
              </a:spcBef>
              <a:buFontTx/>
              <a:buChar char="•"/>
              <a:defRPr/>
            </a:pPr>
            <a:endParaRPr lang="en-GB" sz="2800" kern="0" dirty="0">
              <a:latin typeface="Comic Sans MS" pitchFamily="66" charset="0"/>
            </a:endParaRPr>
          </a:p>
        </p:txBody>
      </p:sp>
      <p:pic>
        <p:nvPicPr>
          <p:cNvPr id="3" name="Slide 19">
            <a:hlinkClick r:id="" action="ppaction://media"/>
            <a:extLst>
              <a:ext uri="{FF2B5EF4-FFF2-40B4-BE49-F238E27FC236}">
                <a16:creationId xmlns:a16="http://schemas.microsoft.com/office/drawing/2014/main" id="{948C7132-7FF7-4B7B-96B7-393A0025F5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24328" y="314721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F0B8DEB2-935E-4E5E-91C7-AB4A0A8519F8}"/>
              </a:ext>
            </a:extLst>
          </p:cNvPr>
          <p:cNvSpPr>
            <a:spLocks noGrp="1" noChangeArrowheads="1"/>
          </p:cNvSpPr>
          <p:nvPr>
            <p:ph type="title"/>
          </p:nvPr>
        </p:nvSpPr>
        <p:spPr>
          <a:xfrm>
            <a:off x="3024188" y="46038"/>
            <a:ext cx="3779837" cy="881062"/>
          </a:xfrm>
        </p:spPr>
        <p:txBody>
          <a:bodyPr/>
          <a:lstStyle/>
          <a:p>
            <a:pPr eaLnBrk="1" hangingPunct="1"/>
            <a:r>
              <a:rPr lang="en-GB" altLang="en-US" b="1">
                <a:solidFill>
                  <a:srgbClr val="0070C0"/>
                </a:solidFill>
                <a:latin typeface="Comic Sans MS" panose="030F0702030302060204" pitchFamily="66" charset="0"/>
              </a:rPr>
              <a:t>Year 2 Team</a:t>
            </a:r>
          </a:p>
        </p:txBody>
      </p:sp>
      <p:sp>
        <p:nvSpPr>
          <p:cNvPr id="22530" name="AutoShape 1031" descr="Z">
            <a:extLst>
              <a:ext uri="{FF2B5EF4-FFF2-40B4-BE49-F238E27FC236}">
                <a16:creationId xmlns:a16="http://schemas.microsoft.com/office/drawing/2014/main" id="{7CBBB57F-A9F6-4E45-B7D6-DB51EED957E7}"/>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2531" name="AutoShape 1033" descr="Z">
            <a:extLst>
              <a:ext uri="{FF2B5EF4-FFF2-40B4-BE49-F238E27FC236}">
                <a16:creationId xmlns:a16="http://schemas.microsoft.com/office/drawing/2014/main" id="{32F70A19-A43F-45B4-A914-C1EDA05363DB}"/>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2532" name="AutoShape 1039" descr="9k=">
            <a:extLst>
              <a:ext uri="{FF2B5EF4-FFF2-40B4-BE49-F238E27FC236}">
                <a16:creationId xmlns:a16="http://schemas.microsoft.com/office/drawing/2014/main" id="{7DBF9DF1-1EA6-45F5-8281-C4A555F62959}"/>
              </a:ext>
            </a:extLst>
          </p:cNvPr>
          <p:cNvSpPr>
            <a:spLocks noChangeAspect="1" noChangeArrowheads="1"/>
          </p:cNvSpPr>
          <p:nvPr/>
        </p:nvSpPr>
        <p:spPr bwMode="auto">
          <a:xfrm>
            <a:off x="1682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2533" name="AutoShape 1041" descr="9k=">
            <a:extLst>
              <a:ext uri="{FF2B5EF4-FFF2-40B4-BE49-F238E27FC236}">
                <a16:creationId xmlns:a16="http://schemas.microsoft.com/office/drawing/2014/main" id="{1A565203-DD0A-4723-B42A-90E4F81A1F7C}"/>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2534" name="AutoShape 1043" descr="9k=">
            <a:extLst>
              <a:ext uri="{FF2B5EF4-FFF2-40B4-BE49-F238E27FC236}">
                <a16:creationId xmlns:a16="http://schemas.microsoft.com/office/drawing/2014/main" id="{7BB1A982-AC98-49A5-A17F-FD8D092999EC}"/>
              </a:ext>
            </a:extLst>
          </p:cNvPr>
          <p:cNvSpPr>
            <a:spLocks noChangeAspect="1" noChangeArrowheads="1"/>
          </p:cNvSpPr>
          <p:nvPr/>
        </p:nvSpPr>
        <p:spPr bwMode="auto">
          <a:xfrm>
            <a:off x="473075" y="2133600"/>
            <a:ext cx="8131175"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pic>
        <p:nvPicPr>
          <p:cNvPr id="22535" name="Picture 16">
            <a:extLst>
              <a:ext uri="{FF2B5EF4-FFF2-40B4-BE49-F238E27FC236}">
                <a16:creationId xmlns:a16="http://schemas.microsoft.com/office/drawing/2014/main" id="{DF381118-1E61-4458-898E-9F32FEBA43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9288" y="3390900"/>
            <a:ext cx="530225"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2536" name="Picture 17">
            <a:extLst>
              <a:ext uri="{FF2B5EF4-FFF2-40B4-BE49-F238E27FC236}">
                <a16:creationId xmlns:a16="http://schemas.microsoft.com/office/drawing/2014/main" id="{DA87BD89-C20A-4089-AC57-159F24CD65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1300" y="3419475"/>
            <a:ext cx="550863"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2537" name="Picture 21" descr="http://www.how-to-draw-cartoons-online.com/image-files/cartoon-flamingo-7.gif">
            <a:hlinkClick r:id="rId7"/>
            <a:extLst>
              <a:ext uri="{FF2B5EF4-FFF2-40B4-BE49-F238E27FC236}">
                <a16:creationId xmlns:a16="http://schemas.microsoft.com/office/drawing/2014/main" id="{11FFCBD8-4025-4295-9F6F-A9C74EF5B0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4525" y="3276600"/>
            <a:ext cx="42545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15" descr="34828880[1]">
            <a:extLst>
              <a:ext uri="{FF2B5EF4-FFF2-40B4-BE49-F238E27FC236}">
                <a16:creationId xmlns:a16="http://schemas.microsoft.com/office/drawing/2014/main" id="{50F40FE2-61A3-4333-ABAE-5FB0C0F700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46963" y="5961063"/>
            <a:ext cx="495300" cy="708025"/>
          </a:xfrm>
          <a:prstGeom prst="rect">
            <a:avLst/>
          </a:prstGeom>
          <a:blipFill dpi="0" rotWithShape="1">
            <a:blip r:embed="rId10"/>
            <a:srcRect/>
            <a:tile tx="0" ty="0" sx="100000" sy="100000" flip="none" algn="tl"/>
          </a:blipFill>
          <a:ln>
            <a:noFill/>
          </a:ln>
          <a:extLst>
            <a:ext uri="{91240B29-F687-4F45-9708-019B960494DF}">
              <a14:hiddenLine xmlns:a14="http://schemas.microsoft.com/office/drawing/2010/main" w="9525" algn="in">
                <a:solidFill>
                  <a:srgbClr val="000000"/>
                </a:solidFill>
                <a:miter lim="800000"/>
                <a:headEnd/>
                <a:tailEnd/>
              </a14:hiddenLine>
            </a:ext>
          </a:extLst>
        </p:spPr>
      </p:pic>
      <p:pic>
        <p:nvPicPr>
          <p:cNvPr id="22539" name="Picture 1">
            <a:extLst>
              <a:ext uri="{FF2B5EF4-FFF2-40B4-BE49-F238E27FC236}">
                <a16:creationId xmlns:a16="http://schemas.microsoft.com/office/drawing/2014/main" id="{C2C3F711-D74B-4134-9751-9C69AF2C325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1313" y="835025"/>
            <a:ext cx="9144000"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lide 2 ">
            <a:hlinkClick r:id="" action="ppaction://media"/>
            <a:extLst>
              <a:ext uri="{FF2B5EF4-FFF2-40B4-BE49-F238E27FC236}">
                <a16:creationId xmlns:a16="http://schemas.microsoft.com/office/drawing/2014/main" id="{4E212748-EBB9-4CFE-B4A2-58A3CDCEFC9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41313" y="578088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9E3D52FF-B8E9-4CBD-AF51-BE89112C5239}"/>
              </a:ext>
            </a:extLst>
          </p:cNvPr>
          <p:cNvSpPr>
            <a:spLocks noGrp="1" noChangeArrowheads="1"/>
          </p:cNvSpPr>
          <p:nvPr>
            <p:ph type="title"/>
          </p:nvPr>
        </p:nvSpPr>
        <p:spPr>
          <a:xfrm>
            <a:off x="684213" y="287338"/>
            <a:ext cx="7772400" cy="981075"/>
          </a:xfrm>
        </p:spPr>
        <p:txBody>
          <a:bodyPr/>
          <a:lstStyle/>
          <a:p>
            <a:pPr eaLnBrk="1" hangingPunct="1"/>
            <a:r>
              <a:rPr lang="en-GB" altLang="en-US" sz="5400" b="1">
                <a:solidFill>
                  <a:srgbClr val="0070C0"/>
                </a:solidFill>
                <a:latin typeface="Comic Sans MS" panose="030F0702030302060204" pitchFamily="66" charset="0"/>
              </a:rPr>
              <a:t>Marking</a:t>
            </a:r>
          </a:p>
        </p:txBody>
      </p:sp>
      <p:sp>
        <p:nvSpPr>
          <p:cNvPr id="21507" name="Rectangle 3">
            <a:extLst>
              <a:ext uri="{FF2B5EF4-FFF2-40B4-BE49-F238E27FC236}">
                <a16:creationId xmlns:a16="http://schemas.microsoft.com/office/drawing/2014/main" id="{CDAE796B-68A8-44AC-9A6B-24BFCC16858C}"/>
              </a:ext>
            </a:extLst>
          </p:cNvPr>
          <p:cNvSpPr>
            <a:spLocks noGrp="1" noChangeArrowheads="1"/>
          </p:cNvSpPr>
          <p:nvPr>
            <p:ph type="body" idx="1"/>
          </p:nvPr>
        </p:nvSpPr>
        <p:spPr>
          <a:xfrm>
            <a:off x="0" y="1557338"/>
            <a:ext cx="9144000" cy="3671887"/>
          </a:xfrm>
        </p:spPr>
        <p:txBody>
          <a:bodyPr/>
          <a:lstStyle/>
          <a:p>
            <a:pPr eaLnBrk="1" hangingPunct="1">
              <a:lnSpc>
                <a:spcPct val="90000"/>
              </a:lnSpc>
              <a:defRPr/>
            </a:pPr>
            <a:r>
              <a:rPr lang="en-GB" sz="2400" dirty="0">
                <a:latin typeface="Comic Sans MS" pitchFamily="66" charset="0"/>
              </a:rPr>
              <a:t>All assessments, including the test papers are marked by your own child’s teacher and then are moderated rigorously.</a:t>
            </a:r>
          </a:p>
          <a:p>
            <a:pPr marL="0" indent="0" eaLnBrk="1" hangingPunct="1">
              <a:lnSpc>
                <a:spcPct val="90000"/>
              </a:lnSpc>
              <a:buFontTx/>
              <a:buNone/>
              <a:defRPr/>
            </a:pPr>
            <a:r>
              <a:rPr lang="en-GB" sz="2400" dirty="0">
                <a:latin typeface="Comic Sans MS" pitchFamily="66" charset="0"/>
              </a:rPr>
              <a:t> </a:t>
            </a:r>
          </a:p>
          <a:p>
            <a:pPr eaLnBrk="1" hangingPunct="1">
              <a:lnSpc>
                <a:spcPct val="90000"/>
              </a:lnSpc>
              <a:defRPr/>
            </a:pPr>
            <a:r>
              <a:rPr lang="en-GB" sz="2400" dirty="0">
                <a:latin typeface="Comic Sans MS" pitchFamily="66" charset="0"/>
              </a:rPr>
              <a:t>English writing and science will be assessed by your child's teacher based on their work throughout the year.</a:t>
            </a:r>
          </a:p>
          <a:p>
            <a:pPr marL="0" indent="0" eaLnBrk="1" hangingPunct="1">
              <a:lnSpc>
                <a:spcPct val="90000"/>
              </a:lnSpc>
              <a:buFontTx/>
              <a:buNone/>
              <a:defRPr/>
            </a:pPr>
            <a:endParaRPr lang="en-GB" sz="2400" dirty="0">
              <a:latin typeface="Comic Sans MS" pitchFamily="66" charset="0"/>
            </a:endParaRPr>
          </a:p>
          <a:p>
            <a:pPr eaLnBrk="1" hangingPunct="1">
              <a:lnSpc>
                <a:spcPct val="90000"/>
              </a:lnSpc>
              <a:defRPr/>
            </a:pPr>
            <a:r>
              <a:rPr lang="en-GB" sz="2400" dirty="0">
                <a:latin typeface="Comic Sans MS" pitchFamily="66" charset="0"/>
              </a:rPr>
              <a:t>You will receive your child’s results with their report in July. This will say if they have achieved </a:t>
            </a:r>
            <a:r>
              <a:rPr lang="en-GB" sz="2400" kern="1200" dirty="0">
                <a:latin typeface="Comic Sans MS" pitchFamily="66" charset="0"/>
              </a:rPr>
              <a:t>the required standard in the tests. </a:t>
            </a:r>
            <a:endParaRPr lang="en-GB" sz="2400" dirty="0">
              <a:latin typeface="Comic Sans MS" pitchFamily="66" charset="0"/>
            </a:endParaRPr>
          </a:p>
          <a:p>
            <a:pPr eaLnBrk="1" hangingPunct="1">
              <a:lnSpc>
                <a:spcPct val="90000"/>
              </a:lnSpc>
              <a:buFontTx/>
              <a:buNone/>
              <a:defRPr/>
            </a:pPr>
            <a:endParaRPr lang="en-GB" sz="2800" dirty="0">
              <a:latin typeface="Comic Sans MS" pitchFamily="66" charset="0"/>
            </a:endParaRPr>
          </a:p>
          <a:p>
            <a:pPr eaLnBrk="1" hangingPunct="1">
              <a:lnSpc>
                <a:spcPct val="90000"/>
              </a:lnSpc>
              <a:defRPr/>
            </a:pPr>
            <a:endParaRPr lang="en-GB" sz="2800" dirty="0">
              <a:latin typeface="Comic Sans MS" pitchFamily="66" charset="0"/>
            </a:endParaRPr>
          </a:p>
        </p:txBody>
      </p:sp>
      <p:pic>
        <p:nvPicPr>
          <p:cNvPr id="3" name="Slide 20">
            <a:hlinkClick r:id="" action="ppaction://media"/>
            <a:extLst>
              <a:ext uri="{FF2B5EF4-FFF2-40B4-BE49-F238E27FC236}">
                <a16:creationId xmlns:a16="http://schemas.microsoft.com/office/drawing/2014/main" id="{50547A2B-A669-4B4F-91D3-C4912F93C4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5829" y="55181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ED3EAE90-8C24-4839-99D4-EDC3073C2946}"/>
              </a:ext>
            </a:extLst>
          </p:cNvPr>
          <p:cNvSpPr>
            <a:spLocks noGrp="1" noChangeArrowheads="1"/>
          </p:cNvSpPr>
          <p:nvPr>
            <p:ph type="title"/>
          </p:nvPr>
        </p:nvSpPr>
        <p:spPr>
          <a:xfrm>
            <a:off x="685800" y="125413"/>
            <a:ext cx="7772400" cy="1143000"/>
          </a:xfrm>
        </p:spPr>
        <p:txBody>
          <a:bodyPr/>
          <a:lstStyle/>
          <a:p>
            <a:r>
              <a:rPr lang="en-GB" altLang="en-US" b="1">
                <a:solidFill>
                  <a:srgbClr val="0070C0"/>
                </a:solidFill>
                <a:latin typeface="Comic Sans MS" panose="030F0702030302060204" pitchFamily="66" charset="0"/>
              </a:rPr>
              <a:t>KS1 Reading</a:t>
            </a:r>
            <a:endParaRPr lang="en-GB" altLang="en-US"/>
          </a:p>
        </p:txBody>
      </p:sp>
      <p:sp>
        <p:nvSpPr>
          <p:cNvPr id="61442" name="Rectangle 3">
            <a:extLst>
              <a:ext uri="{FF2B5EF4-FFF2-40B4-BE49-F238E27FC236}">
                <a16:creationId xmlns:a16="http://schemas.microsoft.com/office/drawing/2014/main" id="{D5985596-E757-45DE-A2E8-7C073F6D1E09}"/>
              </a:ext>
            </a:extLst>
          </p:cNvPr>
          <p:cNvSpPr txBox="1">
            <a:spLocks noChangeArrowheads="1"/>
          </p:cNvSpPr>
          <p:nvPr/>
        </p:nvSpPr>
        <p:spPr bwMode="auto">
          <a:xfrm>
            <a:off x="0" y="1557338"/>
            <a:ext cx="9144000"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pPr>
            <a:endParaRPr lang="en-US" altLang="en-US" sz="2800">
              <a:latin typeface="Comic Sans MS" panose="030F0702030302060204" pitchFamily="66" charset="0"/>
            </a:endParaRPr>
          </a:p>
        </p:txBody>
      </p:sp>
      <p:sp>
        <p:nvSpPr>
          <p:cNvPr id="46084" name="Rectangle 3">
            <a:extLst>
              <a:ext uri="{FF2B5EF4-FFF2-40B4-BE49-F238E27FC236}">
                <a16:creationId xmlns:a16="http://schemas.microsoft.com/office/drawing/2014/main" id="{805E9791-3D1F-4A59-86DA-D615F8C1BFC8}"/>
              </a:ext>
            </a:extLst>
          </p:cNvPr>
          <p:cNvSpPr>
            <a:spLocks noChangeArrowheads="1"/>
          </p:cNvSpPr>
          <p:nvPr/>
        </p:nvSpPr>
        <p:spPr bwMode="auto">
          <a:xfrm>
            <a:off x="468313" y="1268413"/>
            <a:ext cx="8207375" cy="5262562"/>
          </a:xfrm>
          <a:prstGeom prst="rect">
            <a:avLst/>
          </a:prstGeom>
          <a:noFill/>
          <a:ln>
            <a:noFill/>
          </a:ln>
          <a:effectLst/>
        </p:spPr>
        <p:txBody>
          <a:bodyPr anchor="ctr">
            <a:spAutoFit/>
          </a:bodyPr>
          <a:lstStyle>
            <a:lvl1pPr>
              <a:spcBef>
                <a:spcPct val="20000"/>
              </a:spcBef>
              <a:buChar char="•"/>
              <a:tabLst>
                <a:tab pos="457200" algn="l"/>
              </a:tabLst>
              <a:defRPr sz="3200">
                <a:solidFill>
                  <a:schemeClr val="tx1"/>
                </a:solidFill>
                <a:latin typeface="Times New Roman" panose="02020603050405020304" pitchFamily="18" charset="0"/>
              </a:defRPr>
            </a:lvl1pPr>
            <a:lvl2pPr marL="742950" indent="-285750">
              <a:spcBef>
                <a:spcPct val="20000"/>
              </a:spcBef>
              <a:buChar char="–"/>
              <a:tabLst>
                <a:tab pos="457200" algn="l"/>
              </a:tabLst>
              <a:defRPr sz="2800">
                <a:solidFill>
                  <a:schemeClr val="tx1"/>
                </a:solidFill>
                <a:latin typeface="Times New Roman" panose="02020603050405020304" pitchFamily="18" charset="0"/>
              </a:defRPr>
            </a:lvl2pPr>
            <a:lvl3pPr marL="1143000" indent="-228600">
              <a:spcBef>
                <a:spcPct val="20000"/>
              </a:spcBef>
              <a:buChar char="•"/>
              <a:tabLst>
                <a:tab pos="457200" algn="l"/>
              </a:tabLst>
              <a:defRPr sz="2400">
                <a:solidFill>
                  <a:schemeClr val="tx1"/>
                </a:solidFill>
                <a:latin typeface="Times New Roman" panose="02020603050405020304" pitchFamily="18" charset="0"/>
              </a:defRPr>
            </a:lvl3pPr>
            <a:lvl4pPr marL="1600200" indent="-228600">
              <a:spcBef>
                <a:spcPct val="20000"/>
              </a:spcBef>
              <a:buChar char="–"/>
              <a:tabLst>
                <a:tab pos="457200" algn="l"/>
              </a:tabLst>
              <a:defRPr sz="2000">
                <a:solidFill>
                  <a:schemeClr val="tx1"/>
                </a:solidFill>
                <a:latin typeface="Times New Roman" panose="02020603050405020304" pitchFamily="18" charset="0"/>
              </a:defRPr>
            </a:lvl4pPr>
            <a:lvl5pPr marL="2057400" indent="-228600">
              <a:spcBef>
                <a:spcPct val="20000"/>
              </a:spcBef>
              <a:buChar char="»"/>
              <a:tabLst>
                <a:tab pos="4572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9pPr>
          </a:lstStyle>
          <a:p>
            <a:pPr marL="457200" indent="-457200">
              <a:spcBef>
                <a:spcPct val="0"/>
              </a:spcBef>
              <a:defRPr/>
            </a:pPr>
            <a:r>
              <a:rPr lang="en-US" altLang="en-US" sz="2800" dirty="0">
                <a:latin typeface="Comic Sans MS" panose="030F0702030302060204" pitchFamily="66" charset="0"/>
                <a:cs typeface="Times New Roman" panose="02020603050405020304" pitchFamily="18" charset="0"/>
              </a:rPr>
              <a:t>Paper 1 consists of a selection of texts with questions interspersed. </a:t>
            </a:r>
          </a:p>
          <a:p>
            <a:pPr>
              <a:spcBef>
                <a:spcPct val="0"/>
              </a:spcBef>
              <a:buFontTx/>
              <a:buNone/>
              <a:defRPr/>
            </a:pPr>
            <a:endParaRPr lang="en-GB" altLang="en-US" sz="2800" dirty="0">
              <a:latin typeface="Comic Sans MS" panose="030F0702030302060204" pitchFamily="66" charset="0"/>
            </a:endParaRPr>
          </a:p>
          <a:p>
            <a:pPr marL="457200" indent="-457200">
              <a:spcBef>
                <a:spcPct val="0"/>
              </a:spcBef>
              <a:defRPr/>
            </a:pPr>
            <a:r>
              <a:rPr lang="en-US" altLang="en-US" sz="2800" dirty="0">
                <a:latin typeface="Comic Sans MS" panose="030F0702030302060204" pitchFamily="66" charset="0"/>
                <a:cs typeface="Times New Roman" panose="02020603050405020304" pitchFamily="18" charset="0"/>
              </a:rPr>
              <a:t>Paper 2 comprises a reading booklet with a selection of passages. Children will write their answers in a separate booklet. </a:t>
            </a:r>
          </a:p>
          <a:p>
            <a:pPr>
              <a:spcBef>
                <a:spcPct val="0"/>
              </a:spcBef>
              <a:buFontTx/>
              <a:buNone/>
              <a:defRPr/>
            </a:pPr>
            <a:endParaRPr lang="en-GB" altLang="en-US" sz="2800" dirty="0">
              <a:latin typeface="Comic Sans MS" panose="030F0702030302060204" pitchFamily="66" charset="0"/>
            </a:endParaRPr>
          </a:p>
          <a:p>
            <a:pPr>
              <a:spcBef>
                <a:spcPct val="0"/>
              </a:spcBef>
              <a:buFontTx/>
              <a:buNone/>
              <a:defRPr/>
            </a:pPr>
            <a:r>
              <a:rPr lang="en-US" altLang="en-US" sz="2800" dirty="0">
                <a:latin typeface="Comic Sans MS" panose="030F0702030302060204" pitchFamily="66" charset="0"/>
                <a:cs typeface="Times New Roman" panose="02020603050405020304" pitchFamily="18" charset="0"/>
              </a:rPr>
              <a:t>Each paper is to be attempted and should take around half an hour.</a:t>
            </a:r>
          </a:p>
          <a:p>
            <a:pPr>
              <a:spcBef>
                <a:spcPct val="0"/>
              </a:spcBef>
              <a:buFontTx/>
              <a:buNone/>
              <a:defRPr/>
            </a:pPr>
            <a:endParaRPr lang="en-US" altLang="en-US" sz="2800" dirty="0">
              <a:latin typeface="Comic Sans MS" panose="030F0702030302060204" pitchFamily="66" charset="0"/>
              <a:cs typeface="Times New Roman" panose="02020603050405020304" pitchFamily="18" charset="0"/>
            </a:endParaRPr>
          </a:p>
          <a:p>
            <a:pPr>
              <a:spcBef>
                <a:spcPct val="0"/>
              </a:spcBef>
              <a:buFontTx/>
              <a:buNone/>
              <a:defRPr/>
            </a:pPr>
            <a:r>
              <a:rPr lang="en-US" altLang="en-US" sz="2800" dirty="0">
                <a:latin typeface="Comic Sans MS" panose="030F0702030302060204" pitchFamily="66" charset="0"/>
                <a:cs typeface="Times New Roman" panose="02020603050405020304" pitchFamily="18" charset="0"/>
              </a:rPr>
              <a:t>The texts in the reading papers will cover a range of fiction, non-fiction and poetry.</a:t>
            </a:r>
          </a:p>
        </p:txBody>
      </p:sp>
      <p:pic>
        <p:nvPicPr>
          <p:cNvPr id="2" name="Slide 21">
            <a:hlinkClick r:id="" action="ppaction://media"/>
            <a:extLst>
              <a:ext uri="{FF2B5EF4-FFF2-40B4-BE49-F238E27FC236}">
                <a16:creationId xmlns:a16="http://schemas.microsoft.com/office/drawing/2014/main" id="{B5D4ED7E-A8D3-4DA3-846B-C63F3F38A8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95444" y="499586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a:extLst>
              <a:ext uri="{FF2B5EF4-FFF2-40B4-BE49-F238E27FC236}">
                <a16:creationId xmlns:a16="http://schemas.microsoft.com/office/drawing/2014/main" id="{3CCF97F3-2052-4C23-8169-9AE17DF31718}"/>
              </a:ext>
            </a:extLst>
          </p:cNvPr>
          <p:cNvSpPr>
            <a:spLocks noChangeArrowheads="1"/>
          </p:cNvSpPr>
          <p:nvPr/>
        </p:nvSpPr>
        <p:spPr bwMode="auto">
          <a:xfrm>
            <a:off x="161925" y="1125538"/>
            <a:ext cx="8820150" cy="396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tabLst>
                <a:tab pos="457200" algn="l"/>
              </a:tabLst>
              <a:defRPr sz="3200">
                <a:solidFill>
                  <a:schemeClr val="tx1"/>
                </a:solidFill>
                <a:latin typeface="Times New Roman" panose="02020603050405020304" pitchFamily="18" charset="0"/>
              </a:defRPr>
            </a:lvl1pPr>
            <a:lvl2pPr marL="742950" indent="-285750">
              <a:spcBef>
                <a:spcPct val="20000"/>
              </a:spcBef>
              <a:buChar char="–"/>
              <a:tabLst>
                <a:tab pos="457200" algn="l"/>
              </a:tabLst>
              <a:defRPr sz="2800">
                <a:solidFill>
                  <a:schemeClr val="tx1"/>
                </a:solidFill>
                <a:latin typeface="Times New Roman" panose="02020603050405020304" pitchFamily="18" charset="0"/>
              </a:defRPr>
            </a:lvl2pPr>
            <a:lvl3pPr marL="1143000" indent="-228600">
              <a:spcBef>
                <a:spcPct val="20000"/>
              </a:spcBef>
              <a:buChar char="•"/>
              <a:tabLst>
                <a:tab pos="457200" algn="l"/>
              </a:tabLst>
              <a:defRPr sz="2400">
                <a:solidFill>
                  <a:schemeClr val="tx1"/>
                </a:solidFill>
                <a:latin typeface="Times New Roman" panose="02020603050405020304" pitchFamily="18" charset="0"/>
              </a:defRPr>
            </a:lvl3pPr>
            <a:lvl4pPr marL="1600200" indent="-228600">
              <a:spcBef>
                <a:spcPct val="20000"/>
              </a:spcBef>
              <a:buChar char="–"/>
              <a:tabLst>
                <a:tab pos="457200" algn="l"/>
              </a:tabLst>
              <a:defRPr sz="2000">
                <a:solidFill>
                  <a:schemeClr val="tx1"/>
                </a:solidFill>
                <a:latin typeface="Times New Roman" panose="02020603050405020304" pitchFamily="18" charset="0"/>
              </a:defRPr>
            </a:lvl4pPr>
            <a:lvl5pPr marL="2057400" indent="-228600">
              <a:spcBef>
                <a:spcPct val="20000"/>
              </a:spcBef>
              <a:buChar char="»"/>
              <a:tabLst>
                <a:tab pos="4572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9pPr>
          </a:lstStyle>
          <a:p>
            <a:pPr>
              <a:spcBef>
                <a:spcPct val="0"/>
              </a:spcBef>
              <a:buFontTx/>
              <a:buNone/>
            </a:pPr>
            <a:r>
              <a:rPr lang="en-US" altLang="en-US" sz="2800">
                <a:latin typeface="Comic Sans MS" panose="030F0702030302060204" pitchFamily="66" charset="0"/>
                <a:cs typeface="Times New Roman" panose="02020603050405020304" pitchFamily="18" charset="0"/>
              </a:rPr>
              <a:t>There will be a variety of question types:</a:t>
            </a:r>
          </a:p>
          <a:p>
            <a:pPr>
              <a:spcBef>
                <a:spcPct val="0"/>
              </a:spcBef>
              <a:buFontTx/>
              <a:buNone/>
            </a:pPr>
            <a:endParaRPr lang="en-GB" altLang="en-US" sz="2800">
              <a:latin typeface="Comic Sans MS" panose="030F0702030302060204" pitchFamily="66" charset="0"/>
            </a:endParaRPr>
          </a:p>
          <a:p>
            <a:pPr>
              <a:spcBef>
                <a:spcPct val="0"/>
              </a:spcBef>
            </a:pPr>
            <a:r>
              <a:rPr lang="en-US" altLang="en-US" sz="2800">
                <a:latin typeface="Comic Sans MS" panose="030F0702030302060204" pitchFamily="66" charset="0"/>
                <a:cs typeface="Times New Roman" panose="02020603050405020304" pitchFamily="18" charset="0"/>
              </a:rPr>
              <a:t>Multiple choice</a:t>
            </a:r>
            <a:endParaRPr lang="en-GB" altLang="en-US" sz="2800">
              <a:latin typeface="Comic Sans MS" panose="030F0702030302060204" pitchFamily="66" charset="0"/>
            </a:endParaRPr>
          </a:p>
          <a:p>
            <a:pPr>
              <a:spcBef>
                <a:spcPct val="0"/>
              </a:spcBef>
            </a:pPr>
            <a:r>
              <a:rPr lang="en-US" altLang="en-US" sz="2800">
                <a:latin typeface="Comic Sans MS" panose="030F0702030302060204" pitchFamily="66" charset="0"/>
                <a:cs typeface="Times New Roman" panose="02020603050405020304" pitchFamily="18" charset="0"/>
              </a:rPr>
              <a:t>Ranking/ordering</a:t>
            </a:r>
            <a:endParaRPr lang="en-GB" altLang="en-US" sz="2800">
              <a:latin typeface="Comic Sans MS" panose="030F0702030302060204" pitchFamily="66" charset="0"/>
              <a:cs typeface="Times New Roman" panose="02020603050405020304" pitchFamily="18" charset="0"/>
            </a:endParaRPr>
          </a:p>
          <a:p>
            <a:pPr>
              <a:spcBef>
                <a:spcPct val="0"/>
              </a:spcBef>
            </a:pPr>
            <a:r>
              <a:rPr lang="en-US" altLang="en-US" sz="2800">
                <a:latin typeface="Comic Sans MS" panose="030F0702030302060204" pitchFamily="66" charset="0"/>
                <a:cs typeface="Times New Roman" panose="02020603050405020304" pitchFamily="18" charset="0"/>
              </a:rPr>
              <a:t>Matching</a:t>
            </a:r>
          </a:p>
          <a:p>
            <a:pPr>
              <a:spcBef>
                <a:spcPct val="0"/>
              </a:spcBef>
            </a:pPr>
            <a:r>
              <a:rPr lang="en-US" altLang="en-US" sz="2800">
                <a:latin typeface="Comic Sans MS" panose="030F0702030302060204" pitchFamily="66" charset="0"/>
                <a:cs typeface="Times New Roman" panose="02020603050405020304" pitchFamily="18" charset="0"/>
              </a:rPr>
              <a:t>Labelling</a:t>
            </a:r>
          </a:p>
          <a:p>
            <a:pPr>
              <a:spcBef>
                <a:spcPct val="0"/>
              </a:spcBef>
            </a:pPr>
            <a:r>
              <a:rPr lang="en-US" altLang="en-US" sz="2800">
                <a:latin typeface="Comic Sans MS" panose="030F0702030302060204" pitchFamily="66" charset="0"/>
                <a:cs typeface="Times New Roman" panose="02020603050405020304" pitchFamily="18" charset="0"/>
              </a:rPr>
              <a:t>Find and copy</a:t>
            </a:r>
          </a:p>
          <a:p>
            <a:pPr>
              <a:spcBef>
                <a:spcPct val="0"/>
              </a:spcBef>
            </a:pPr>
            <a:r>
              <a:rPr lang="en-US" altLang="en-US" sz="2800">
                <a:latin typeface="Comic Sans MS" panose="030F0702030302060204" pitchFamily="66" charset="0"/>
                <a:cs typeface="Times New Roman" panose="02020603050405020304" pitchFamily="18" charset="0"/>
              </a:rPr>
              <a:t>Short answer</a:t>
            </a:r>
          </a:p>
          <a:p>
            <a:pPr>
              <a:spcBef>
                <a:spcPct val="0"/>
              </a:spcBef>
            </a:pPr>
            <a:r>
              <a:rPr lang="en-US" altLang="en-US" sz="2800">
                <a:latin typeface="Comic Sans MS" panose="030F0702030302060204" pitchFamily="66" charset="0"/>
                <a:cs typeface="Times New Roman" panose="02020603050405020304" pitchFamily="18" charset="0"/>
              </a:rPr>
              <a:t>Open-ended answer</a:t>
            </a:r>
          </a:p>
        </p:txBody>
      </p:sp>
      <p:sp>
        <p:nvSpPr>
          <p:cNvPr id="63490" name="Title 1">
            <a:extLst>
              <a:ext uri="{FF2B5EF4-FFF2-40B4-BE49-F238E27FC236}">
                <a16:creationId xmlns:a16="http://schemas.microsoft.com/office/drawing/2014/main" id="{D66897ED-8D27-456E-9CD6-2BA3AB4D2F79}"/>
              </a:ext>
            </a:extLst>
          </p:cNvPr>
          <p:cNvSpPr txBox="1">
            <a:spLocks/>
          </p:cNvSpPr>
          <p:nvPr/>
        </p:nvSpPr>
        <p:spPr bwMode="auto">
          <a:xfrm>
            <a:off x="685800" y="1254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GB" altLang="en-US" sz="4400" b="1">
                <a:solidFill>
                  <a:srgbClr val="0070C0"/>
                </a:solidFill>
                <a:latin typeface="Comic Sans MS" panose="030F0702030302060204" pitchFamily="66" charset="0"/>
              </a:rPr>
              <a:t>KS 1 Reading</a:t>
            </a:r>
            <a:endParaRPr lang="en-GB" altLang="en-US" sz="4400">
              <a:solidFill>
                <a:schemeClr val="tx2"/>
              </a:solidFill>
            </a:endParaRPr>
          </a:p>
        </p:txBody>
      </p:sp>
      <p:pic>
        <p:nvPicPr>
          <p:cNvPr id="3" name="Slide 22">
            <a:hlinkClick r:id="" action="ppaction://media"/>
            <a:extLst>
              <a:ext uri="{FF2B5EF4-FFF2-40B4-BE49-F238E27FC236}">
                <a16:creationId xmlns:a16="http://schemas.microsoft.com/office/drawing/2014/main" id="{8B5FAA7D-A18C-425C-9DE5-D8218EF0DE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7700" y="569436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a:extLst>
              <a:ext uri="{FF2B5EF4-FFF2-40B4-BE49-F238E27FC236}">
                <a16:creationId xmlns:a16="http://schemas.microsoft.com/office/drawing/2014/main" id="{FA5F22D8-934E-4E40-820A-A0047998D396}"/>
              </a:ext>
            </a:extLst>
          </p:cNvPr>
          <p:cNvSpPr>
            <a:spLocks noChangeArrowheads="1"/>
          </p:cNvSpPr>
          <p:nvPr/>
        </p:nvSpPr>
        <p:spPr bwMode="auto">
          <a:xfrm>
            <a:off x="107950" y="1196975"/>
            <a:ext cx="8856663" cy="526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tabLst>
                <a:tab pos="457200" algn="l"/>
              </a:tabLst>
              <a:defRPr sz="3200">
                <a:solidFill>
                  <a:schemeClr val="tx1"/>
                </a:solidFill>
                <a:latin typeface="Times New Roman" panose="02020603050405020304" pitchFamily="18" charset="0"/>
              </a:defRPr>
            </a:lvl1pPr>
            <a:lvl2pPr marL="742950" indent="-285750">
              <a:spcBef>
                <a:spcPct val="20000"/>
              </a:spcBef>
              <a:buChar char="–"/>
              <a:tabLst>
                <a:tab pos="457200" algn="l"/>
              </a:tabLst>
              <a:defRPr sz="2800">
                <a:solidFill>
                  <a:schemeClr val="tx1"/>
                </a:solidFill>
                <a:latin typeface="Times New Roman" panose="02020603050405020304" pitchFamily="18" charset="0"/>
              </a:defRPr>
            </a:lvl2pPr>
            <a:lvl3pPr marL="1143000" indent="-228600">
              <a:spcBef>
                <a:spcPct val="20000"/>
              </a:spcBef>
              <a:buChar char="•"/>
              <a:tabLst>
                <a:tab pos="457200" algn="l"/>
              </a:tabLst>
              <a:defRPr sz="2400">
                <a:solidFill>
                  <a:schemeClr val="tx1"/>
                </a:solidFill>
                <a:latin typeface="Times New Roman" panose="02020603050405020304" pitchFamily="18" charset="0"/>
              </a:defRPr>
            </a:lvl3pPr>
            <a:lvl4pPr marL="1600200" indent="-228600">
              <a:spcBef>
                <a:spcPct val="20000"/>
              </a:spcBef>
              <a:buChar char="–"/>
              <a:tabLst>
                <a:tab pos="457200" algn="l"/>
              </a:tabLst>
              <a:defRPr sz="2000">
                <a:solidFill>
                  <a:schemeClr val="tx1"/>
                </a:solidFill>
                <a:latin typeface="Times New Roman" panose="02020603050405020304" pitchFamily="18" charset="0"/>
              </a:defRPr>
            </a:lvl4pPr>
            <a:lvl5pPr marL="2057400" indent="-228600">
              <a:spcBef>
                <a:spcPct val="20000"/>
              </a:spcBef>
              <a:buChar char="»"/>
              <a:tabLst>
                <a:tab pos="4572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9pPr>
          </a:lstStyle>
          <a:p>
            <a:pPr>
              <a:spcBef>
                <a:spcPct val="0"/>
              </a:spcBef>
              <a:buFontTx/>
              <a:buNone/>
            </a:pPr>
            <a:r>
              <a:rPr lang="en-US" altLang="en-US" sz="2800">
                <a:latin typeface="Comic Sans MS" panose="030F0702030302060204" pitchFamily="66" charset="0"/>
                <a:cs typeface="Times New Roman" panose="02020603050405020304" pitchFamily="18" charset="0"/>
              </a:rPr>
              <a:t>Paper 1: Mental arithmetic, 25 questions to answer in 25 minutes.</a:t>
            </a:r>
          </a:p>
          <a:p>
            <a:pPr>
              <a:spcBef>
                <a:spcPct val="0"/>
              </a:spcBef>
            </a:pPr>
            <a:endParaRPr lang="en-US" altLang="en-US" sz="2800">
              <a:latin typeface="Comic Sans MS" panose="030F0702030302060204" pitchFamily="66" charset="0"/>
              <a:cs typeface="Times New Roman" panose="02020603050405020304" pitchFamily="18" charset="0"/>
            </a:endParaRPr>
          </a:p>
          <a:p>
            <a:pPr>
              <a:spcBef>
                <a:spcPct val="0"/>
              </a:spcBef>
              <a:buFontTx/>
              <a:buNone/>
            </a:pPr>
            <a:r>
              <a:rPr lang="en-US" altLang="en-US" sz="2800">
                <a:latin typeface="Comic Sans MS" panose="030F0702030302060204" pitchFamily="66" charset="0"/>
                <a:cs typeface="Times New Roman" panose="02020603050405020304" pitchFamily="18" charset="0"/>
              </a:rPr>
              <a:t>Paper 2: Mathematical fluency, problem-solving and reasoning. There will be a variety of question types: multiple choice, matching, true/false, constrained (e.g. completing a chart or table; drawing a shape) and less constrained (e.g. where children have to show or explain their method).</a:t>
            </a:r>
          </a:p>
          <a:p>
            <a:pPr>
              <a:spcBef>
                <a:spcPct val="0"/>
              </a:spcBef>
              <a:buFontTx/>
              <a:buNone/>
            </a:pPr>
            <a:endParaRPr lang="en-GB" altLang="en-US" sz="2800">
              <a:latin typeface="Comic Sans MS" panose="030F0702030302060204" pitchFamily="66" charset="0"/>
            </a:endParaRPr>
          </a:p>
          <a:p>
            <a:pPr>
              <a:spcBef>
                <a:spcPct val="0"/>
              </a:spcBef>
              <a:buFontTx/>
              <a:buNone/>
            </a:pPr>
            <a:r>
              <a:rPr lang="en-US" altLang="en-US" sz="2800">
                <a:latin typeface="Comic Sans MS" panose="030F0702030302060204" pitchFamily="66" charset="0"/>
                <a:cs typeface="Times New Roman" panose="02020603050405020304" pitchFamily="18" charset="0"/>
              </a:rPr>
              <a:t>Children will not be able to use any equipment such as calculators or number lines.</a:t>
            </a:r>
            <a:endParaRPr lang="en-US" altLang="en-US" sz="2800">
              <a:latin typeface="Comic Sans MS" panose="030F0702030302060204" pitchFamily="66" charset="0"/>
            </a:endParaRPr>
          </a:p>
        </p:txBody>
      </p:sp>
      <p:sp>
        <p:nvSpPr>
          <p:cNvPr id="65538" name="Rectangle 5">
            <a:extLst>
              <a:ext uri="{FF2B5EF4-FFF2-40B4-BE49-F238E27FC236}">
                <a16:creationId xmlns:a16="http://schemas.microsoft.com/office/drawing/2014/main" id="{5A9DD7B2-5151-4897-B6F0-4749EDE70D45}"/>
              </a:ext>
            </a:extLst>
          </p:cNvPr>
          <p:cNvSpPr>
            <a:spLocks noChangeArrowheads="1"/>
          </p:cNvSpPr>
          <p:nvPr/>
        </p:nvSpPr>
        <p:spPr bwMode="auto">
          <a:xfrm>
            <a:off x="-41275" y="0"/>
            <a:ext cx="91519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GB" altLang="en-US" sz="5400" b="1">
                <a:solidFill>
                  <a:srgbClr val="0070C0"/>
                </a:solidFill>
                <a:latin typeface="Comic Sans MS" panose="030F0702030302060204" pitchFamily="66" charset="0"/>
              </a:rPr>
              <a:t>KS1 Maths</a:t>
            </a:r>
            <a:endParaRPr lang="en-GB" altLang="en-US" sz="5400"/>
          </a:p>
        </p:txBody>
      </p:sp>
      <p:pic>
        <p:nvPicPr>
          <p:cNvPr id="3" name="Slide 23">
            <a:hlinkClick r:id="" action="ppaction://media"/>
            <a:extLst>
              <a:ext uri="{FF2B5EF4-FFF2-40B4-BE49-F238E27FC236}">
                <a16:creationId xmlns:a16="http://schemas.microsoft.com/office/drawing/2014/main" id="{C409173F-79B2-49E2-B32D-B61E625784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96336" y="472514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AED3D83B-0B62-4D2D-97D6-193D5F6B4633}"/>
              </a:ext>
            </a:extLst>
          </p:cNvPr>
          <p:cNvSpPr>
            <a:spLocks noGrp="1" noChangeArrowheads="1"/>
          </p:cNvSpPr>
          <p:nvPr>
            <p:ph type="title"/>
          </p:nvPr>
        </p:nvSpPr>
        <p:spPr>
          <a:xfrm>
            <a:off x="684213" y="260350"/>
            <a:ext cx="7772400" cy="1143000"/>
          </a:xfrm>
        </p:spPr>
        <p:txBody>
          <a:bodyPr/>
          <a:lstStyle/>
          <a:p>
            <a:pPr eaLnBrk="1" hangingPunct="1"/>
            <a:r>
              <a:rPr lang="en-GB" altLang="en-US" sz="5400" b="1">
                <a:solidFill>
                  <a:srgbClr val="0070C0"/>
                </a:solidFill>
                <a:latin typeface="Comic Sans MS" panose="030F0702030302060204" pitchFamily="66" charset="0"/>
              </a:rPr>
              <a:t>There is more to life!</a:t>
            </a:r>
          </a:p>
        </p:txBody>
      </p:sp>
      <p:sp>
        <p:nvSpPr>
          <p:cNvPr id="67586" name="Rectangle 3">
            <a:extLst>
              <a:ext uri="{FF2B5EF4-FFF2-40B4-BE49-F238E27FC236}">
                <a16:creationId xmlns:a16="http://schemas.microsoft.com/office/drawing/2014/main" id="{6BDA50C4-4947-4572-A6D8-7B0733B1DA23}"/>
              </a:ext>
            </a:extLst>
          </p:cNvPr>
          <p:cNvSpPr>
            <a:spLocks noGrp="1" noChangeArrowheads="1"/>
          </p:cNvSpPr>
          <p:nvPr>
            <p:ph type="body" idx="1"/>
          </p:nvPr>
        </p:nvSpPr>
        <p:spPr/>
        <p:txBody>
          <a:bodyPr/>
          <a:lstStyle/>
          <a:p>
            <a:pPr eaLnBrk="1" hangingPunct="1"/>
            <a:endParaRPr lang="en-US" altLang="en-US"/>
          </a:p>
        </p:txBody>
      </p:sp>
      <p:pic>
        <p:nvPicPr>
          <p:cNvPr id="67587" name="Picture 4" descr="j0406713">
            <a:extLst>
              <a:ext uri="{FF2B5EF4-FFF2-40B4-BE49-F238E27FC236}">
                <a16:creationId xmlns:a16="http://schemas.microsoft.com/office/drawing/2014/main" id="{23398EDC-BADC-4524-9F20-0D5F53C107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1484313"/>
            <a:ext cx="820737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lide 24">
            <a:hlinkClick r:id="" action="ppaction://media"/>
            <a:extLst>
              <a:ext uri="{FF2B5EF4-FFF2-40B4-BE49-F238E27FC236}">
                <a16:creationId xmlns:a16="http://schemas.microsoft.com/office/drawing/2014/main" id="{7126B7E3-6345-48EA-81F9-D45D0B9578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616" y="579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D8065F4E-7B64-4A2D-9CC7-978A9EA64419}"/>
              </a:ext>
            </a:extLst>
          </p:cNvPr>
          <p:cNvSpPr>
            <a:spLocks noGrp="1" noChangeArrowheads="1"/>
          </p:cNvSpPr>
          <p:nvPr>
            <p:ph type="title"/>
          </p:nvPr>
        </p:nvSpPr>
        <p:spPr>
          <a:xfrm>
            <a:off x="611188" y="188913"/>
            <a:ext cx="7772400" cy="1143000"/>
          </a:xfrm>
        </p:spPr>
        <p:txBody>
          <a:bodyPr/>
          <a:lstStyle/>
          <a:p>
            <a:r>
              <a:rPr lang="en-GB" altLang="en-US" sz="5400" b="1">
                <a:solidFill>
                  <a:srgbClr val="0070C0"/>
                </a:solidFill>
                <a:latin typeface="Comic Sans MS" panose="030F0702030302060204" pitchFamily="66" charset="0"/>
              </a:rPr>
              <a:t>Every child matters</a:t>
            </a:r>
            <a:endParaRPr lang="en-GB" altLang="en-US" sz="5400">
              <a:solidFill>
                <a:srgbClr val="0070C0"/>
              </a:solidFill>
            </a:endParaRPr>
          </a:p>
        </p:txBody>
      </p:sp>
      <p:sp>
        <p:nvSpPr>
          <p:cNvPr id="3" name="Content Placeholder 2">
            <a:extLst>
              <a:ext uri="{FF2B5EF4-FFF2-40B4-BE49-F238E27FC236}">
                <a16:creationId xmlns:a16="http://schemas.microsoft.com/office/drawing/2014/main" id="{2658FF12-8829-466E-98C8-6231C11EF192}"/>
              </a:ext>
            </a:extLst>
          </p:cNvPr>
          <p:cNvSpPr>
            <a:spLocks noGrp="1"/>
          </p:cNvSpPr>
          <p:nvPr>
            <p:ph sz="half" idx="1"/>
          </p:nvPr>
        </p:nvSpPr>
        <p:spPr>
          <a:xfrm>
            <a:off x="306388" y="1449388"/>
            <a:ext cx="6116637" cy="3384550"/>
          </a:xfrm>
        </p:spPr>
        <p:txBody>
          <a:bodyPr/>
          <a:lstStyle/>
          <a:p>
            <a:pPr marL="0" indent="0" algn="ctr" eaLnBrk="1" hangingPunct="1">
              <a:spcBef>
                <a:spcPct val="50000"/>
              </a:spcBef>
              <a:buFontTx/>
              <a:buNone/>
              <a:defRPr/>
            </a:pPr>
            <a:r>
              <a:rPr lang="en-GB" sz="3600" kern="1200" dirty="0">
                <a:solidFill>
                  <a:srgbClr val="000054"/>
                </a:solidFill>
                <a:latin typeface="Comic Sans MS" pitchFamily="66" charset="0"/>
              </a:rPr>
              <a:t>Children learn at different rates and through different experiences. We are here to ensure the progress of every child whatever their ability.</a:t>
            </a:r>
          </a:p>
          <a:p>
            <a:pPr algn="ctr">
              <a:defRPr/>
            </a:pPr>
            <a:endParaRPr lang="en-GB" dirty="0"/>
          </a:p>
        </p:txBody>
      </p:sp>
      <p:pic>
        <p:nvPicPr>
          <p:cNvPr id="71683" name="Picture 12" descr="http://hookinfants.co.uk/user_uploads/1566_DSC00260.JPG">
            <a:extLst>
              <a:ext uri="{FF2B5EF4-FFF2-40B4-BE49-F238E27FC236}">
                <a16:creationId xmlns:a16="http://schemas.microsoft.com/office/drawing/2014/main" id="{AB3F5E29-32CC-4CBC-A56C-CEFAC0A8FF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0400"/>
          <a:stretch>
            <a:fillRect/>
          </a:stretch>
        </p:blipFill>
        <p:spPr bwMode="auto">
          <a:xfrm>
            <a:off x="6443663" y="1700213"/>
            <a:ext cx="2366962"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Rectangle 8">
            <a:extLst>
              <a:ext uri="{FF2B5EF4-FFF2-40B4-BE49-F238E27FC236}">
                <a16:creationId xmlns:a16="http://schemas.microsoft.com/office/drawing/2014/main" id="{16208E21-AC7C-4EB8-9DAB-03B0CB195F3A}"/>
              </a:ext>
            </a:extLst>
          </p:cNvPr>
          <p:cNvSpPr>
            <a:spLocks noChangeArrowheads="1"/>
          </p:cNvSpPr>
          <p:nvPr/>
        </p:nvSpPr>
        <p:spPr bwMode="auto">
          <a:xfrm>
            <a:off x="0" y="5589588"/>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GB" altLang="en-US" sz="3600">
                <a:solidFill>
                  <a:srgbClr val="000054"/>
                </a:solidFill>
                <a:latin typeface="Comic Sans MS" panose="030F0702030302060204" pitchFamily="66" charset="0"/>
              </a:rPr>
              <a:t>If you have any queries please make an appointment to see us.</a:t>
            </a:r>
            <a:endParaRPr lang="en-GB" altLang="en-US" sz="2400"/>
          </a:p>
        </p:txBody>
      </p:sp>
      <p:pic>
        <p:nvPicPr>
          <p:cNvPr id="4" name="Slide 25">
            <a:hlinkClick r:id="" action="ppaction://media"/>
            <a:extLst>
              <a:ext uri="{FF2B5EF4-FFF2-40B4-BE49-F238E27FC236}">
                <a16:creationId xmlns:a16="http://schemas.microsoft.com/office/drawing/2014/main" id="{05F8273C-B7D9-4CD1-9CAF-C349AC6480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65244" y="48323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8" descr="MC900441498[1]">
            <a:extLst>
              <a:ext uri="{FF2B5EF4-FFF2-40B4-BE49-F238E27FC236}">
                <a16:creationId xmlns:a16="http://schemas.microsoft.com/office/drawing/2014/main" id="{FB4F0BBC-91F9-42BE-A1F8-3CF92FA7A5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4438" y="2924175"/>
            <a:ext cx="4141787"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0" name="Picture 12" descr="Untitled.png">
            <a:extLst>
              <a:ext uri="{FF2B5EF4-FFF2-40B4-BE49-F238E27FC236}">
                <a16:creationId xmlns:a16="http://schemas.microsoft.com/office/drawing/2014/main" id="{E54EEB0D-C5DB-4733-8D3F-F8BC36DD3AB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lide 26">
            <a:hlinkClick r:id="" action="ppaction://media"/>
            <a:extLst>
              <a:ext uri="{FF2B5EF4-FFF2-40B4-BE49-F238E27FC236}">
                <a16:creationId xmlns:a16="http://schemas.microsoft.com/office/drawing/2014/main" id="{6A903A40-4A32-43A9-BBD2-DBFC1D3586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2619" y="580526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5B9841C0-EC2D-4546-9C88-2E65588BA960}"/>
              </a:ext>
            </a:extLst>
          </p:cNvPr>
          <p:cNvSpPr>
            <a:spLocks noGrp="1" noChangeArrowheads="1"/>
          </p:cNvSpPr>
          <p:nvPr>
            <p:ph type="title"/>
          </p:nvPr>
        </p:nvSpPr>
        <p:spPr>
          <a:xfrm>
            <a:off x="2114550" y="57150"/>
            <a:ext cx="5292725" cy="881063"/>
          </a:xfrm>
        </p:spPr>
        <p:txBody>
          <a:bodyPr/>
          <a:lstStyle/>
          <a:p>
            <a:pPr eaLnBrk="1" hangingPunct="1"/>
            <a:r>
              <a:rPr lang="en-GB" altLang="en-US" b="1">
                <a:solidFill>
                  <a:srgbClr val="0070C0"/>
                </a:solidFill>
                <a:latin typeface="Comic Sans MS" panose="030F0702030302060204" pitchFamily="66" charset="0"/>
              </a:rPr>
              <a:t>Year 2 Team</a:t>
            </a:r>
          </a:p>
        </p:txBody>
      </p:sp>
      <p:sp>
        <p:nvSpPr>
          <p:cNvPr id="24578" name="AutoShape 1031" descr="Z">
            <a:extLst>
              <a:ext uri="{FF2B5EF4-FFF2-40B4-BE49-F238E27FC236}">
                <a16:creationId xmlns:a16="http://schemas.microsoft.com/office/drawing/2014/main" id="{F899A0E3-63AA-4496-8569-40CF636D6A92}"/>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4579" name="AutoShape 1033" descr="Z">
            <a:extLst>
              <a:ext uri="{FF2B5EF4-FFF2-40B4-BE49-F238E27FC236}">
                <a16:creationId xmlns:a16="http://schemas.microsoft.com/office/drawing/2014/main" id="{97651557-4BF4-480F-9E46-539D8DFDD4B0}"/>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4580" name="AutoShape 1039" descr="9k=">
            <a:extLst>
              <a:ext uri="{FF2B5EF4-FFF2-40B4-BE49-F238E27FC236}">
                <a16:creationId xmlns:a16="http://schemas.microsoft.com/office/drawing/2014/main" id="{6A9284E2-D2AC-41A4-A778-714442CA6E53}"/>
              </a:ext>
            </a:extLst>
          </p:cNvPr>
          <p:cNvSpPr>
            <a:spLocks noChangeAspect="1" noChangeArrowheads="1"/>
          </p:cNvSpPr>
          <p:nvPr/>
        </p:nvSpPr>
        <p:spPr bwMode="auto">
          <a:xfrm>
            <a:off x="1682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4581" name="AutoShape 1041" descr="9k=">
            <a:extLst>
              <a:ext uri="{FF2B5EF4-FFF2-40B4-BE49-F238E27FC236}">
                <a16:creationId xmlns:a16="http://schemas.microsoft.com/office/drawing/2014/main" id="{A666B16B-528A-46E2-B98D-0FA50045AE1D}"/>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4582" name="AutoShape 1043" descr="9k=">
            <a:extLst>
              <a:ext uri="{FF2B5EF4-FFF2-40B4-BE49-F238E27FC236}">
                <a16:creationId xmlns:a16="http://schemas.microsoft.com/office/drawing/2014/main" id="{0F747B42-F835-4B10-8940-252D71A1FC22}"/>
              </a:ext>
            </a:extLst>
          </p:cNvPr>
          <p:cNvSpPr>
            <a:spLocks noChangeAspect="1" noChangeArrowheads="1"/>
          </p:cNvSpPr>
          <p:nvPr/>
        </p:nvSpPr>
        <p:spPr bwMode="auto">
          <a:xfrm>
            <a:off x="473075" y="2133600"/>
            <a:ext cx="8131175"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pic>
        <p:nvPicPr>
          <p:cNvPr id="24583" name="Picture 16">
            <a:extLst>
              <a:ext uri="{FF2B5EF4-FFF2-40B4-BE49-F238E27FC236}">
                <a16:creationId xmlns:a16="http://schemas.microsoft.com/office/drawing/2014/main" id="{85F2A5EA-8DB4-48F6-95EF-B08AED7F10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0975" y="4151313"/>
            <a:ext cx="484188"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4584" name="Picture 17">
            <a:extLst>
              <a:ext uri="{FF2B5EF4-FFF2-40B4-BE49-F238E27FC236}">
                <a16:creationId xmlns:a16="http://schemas.microsoft.com/office/drawing/2014/main" id="{632811FE-1A07-4601-9ABE-5823A24E5E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3700" y="4198938"/>
            <a:ext cx="579438"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4585" name="Picture 21" descr="http://www.how-to-draw-cartoons-online.com/image-files/cartoon-flamingo-7.gif">
            <a:hlinkClick r:id="rId7"/>
            <a:extLst>
              <a:ext uri="{FF2B5EF4-FFF2-40B4-BE49-F238E27FC236}">
                <a16:creationId xmlns:a16="http://schemas.microsoft.com/office/drawing/2014/main" id="{F3DBA669-B2BC-4E13-A225-38413E509A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68650" y="4125913"/>
            <a:ext cx="579438"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4">
            <a:extLst>
              <a:ext uri="{FF2B5EF4-FFF2-40B4-BE49-F238E27FC236}">
                <a16:creationId xmlns:a16="http://schemas.microsoft.com/office/drawing/2014/main" id="{FECD79EF-FD8E-4032-99F9-3FD3E90FFF55}"/>
              </a:ext>
            </a:extLst>
          </p:cNvPr>
          <p:cNvPicPr>
            <a:picLocks noChangeAspect="1"/>
          </p:cNvPicPr>
          <p:nvPr/>
        </p:nvPicPr>
        <p:blipFill>
          <a:blip r:embed="rId9">
            <a:extLst>
              <a:ext uri="{28A0092B-C50C-407E-A947-70E740481C1C}">
                <a14:useLocalDpi xmlns:a14="http://schemas.microsoft.com/office/drawing/2010/main" val="0"/>
              </a:ext>
            </a:extLst>
          </a:blip>
          <a:srcRect l="25891" r="2" b="12469"/>
          <a:stretch>
            <a:fillRect/>
          </a:stretch>
        </p:blipFill>
        <p:spPr bwMode="auto">
          <a:xfrm>
            <a:off x="2392363" y="1193800"/>
            <a:ext cx="6705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15" descr="34828880[1]">
            <a:extLst>
              <a:ext uri="{FF2B5EF4-FFF2-40B4-BE49-F238E27FC236}">
                <a16:creationId xmlns:a16="http://schemas.microsoft.com/office/drawing/2014/main" id="{DDE0FE6C-0EEF-4595-BCF0-C1EEC76E50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4413" y="4141788"/>
            <a:ext cx="446087" cy="638175"/>
          </a:xfrm>
          <a:prstGeom prst="rect">
            <a:avLst/>
          </a:prstGeom>
          <a:blipFill dpi="0" rotWithShape="1">
            <a:blip r:embed="rId11"/>
            <a:srcRect/>
            <a:tile tx="0" ty="0" sx="100000" sy="100000" flip="none" algn="tl"/>
          </a:blipFill>
          <a:ln>
            <a:noFill/>
          </a:ln>
          <a:extLst>
            <a:ext uri="{91240B29-F687-4F45-9708-019B960494DF}">
              <a14:hiddenLine xmlns:a14="http://schemas.microsoft.com/office/drawing/2010/main" w="9525" algn="in">
                <a:solidFill>
                  <a:srgbClr val="000000"/>
                </a:solidFill>
                <a:miter lim="800000"/>
                <a:headEnd/>
                <a:tailEnd/>
              </a14:hiddenLine>
            </a:ext>
          </a:extLst>
        </p:spPr>
      </p:pic>
      <p:pic>
        <p:nvPicPr>
          <p:cNvPr id="24588" name="Picture 60">
            <a:extLst>
              <a:ext uri="{FF2B5EF4-FFF2-40B4-BE49-F238E27FC236}">
                <a16:creationId xmlns:a16="http://schemas.microsoft.com/office/drawing/2014/main" id="{3100C351-66E5-47EE-A107-D98BB1C6234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37231" t="28072" r="36972" b="33035"/>
          <a:stretch>
            <a:fillRect/>
          </a:stretch>
        </p:blipFill>
        <p:spPr bwMode="auto">
          <a:xfrm>
            <a:off x="280988" y="1189038"/>
            <a:ext cx="1989137" cy="241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9" name="TextBox 9243">
            <a:extLst>
              <a:ext uri="{FF2B5EF4-FFF2-40B4-BE49-F238E27FC236}">
                <a16:creationId xmlns:a16="http://schemas.microsoft.com/office/drawing/2014/main" id="{DB0183A7-EF27-4126-B1BD-FFDDC1200D95}"/>
              </a:ext>
            </a:extLst>
          </p:cNvPr>
          <p:cNvSpPr txBox="1">
            <a:spLocks noChangeArrowheads="1"/>
          </p:cNvSpPr>
          <p:nvPr/>
        </p:nvSpPr>
        <p:spPr bwMode="auto">
          <a:xfrm>
            <a:off x="350838" y="3662363"/>
            <a:ext cx="19192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GB" altLang="en-US" sz="2000">
                <a:latin typeface="Arial" panose="020B0604020202020204" pitchFamily="34" charset="0"/>
                <a:cs typeface="Arial" panose="020B0604020202020204" pitchFamily="34" charset="0"/>
              </a:rPr>
              <a:t>Mrs Lovegrove</a:t>
            </a:r>
          </a:p>
        </p:txBody>
      </p:sp>
      <p:pic>
        <p:nvPicPr>
          <p:cNvPr id="3" name="Slide 3 ">
            <a:hlinkClick r:id="" action="ppaction://media"/>
            <a:extLst>
              <a:ext uri="{FF2B5EF4-FFF2-40B4-BE49-F238E27FC236}">
                <a16:creationId xmlns:a16="http://schemas.microsoft.com/office/drawing/2014/main" id="{5B920D8F-234D-4583-BCA4-6D88D54FDDC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73075" y="580695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2BF05129-16C1-4429-9507-76BFD454718C}"/>
              </a:ext>
            </a:extLst>
          </p:cNvPr>
          <p:cNvSpPr>
            <a:spLocks noGrp="1" noChangeArrowheads="1"/>
          </p:cNvSpPr>
          <p:nvPr>
            <p:ph type="title"/>
          </p:nvPr>
        </p:nvSpPr>
        <p:spPr>
          <a:xfrm>
            <a:off x="800100" y="711200"/>
            <a:ext cx="7543800" cy="688975"/>
          </a:xfrm>
        </p:spPr>
        <p:txBody>
          <a:bodyPr/>
          <a:lstStyle/>
          <a:p>
            <a:r>
              <a:rPr lang="en-GB" altLang="en-US">
                <a:solidFill>
                  <a:srgbClr val="0070C0"/>
                </a:solidFill>
                <a:latin typeface="Comic Sans MS" panose="030F0702030302060204" pitchFamily="66" charset="0"/>
              </a:rPr>
              <a:t>Additional Teachers</a:t>
            </a:r>
            <a:br>
              <a:rPr lang="en-GB" altLang="en-US" u="sng">
                <a:solidFill>
                  <a:srgbClr val="0070C0"/>
                </a:solidFill>
                <a:latin typeface="Comic Sans MS" panose="030F0702030302060204" pitchFamily="66" charset="0"/>
              </a:rPr>
            </a:br>
            <a:endParaRPr lang="en-US" altLang="en-US"/>
          </a:p>
        </p:txBody>
      </p:sp>
      <p:pic>
        <p:nvPicPr>
          <p:cNvPr id="26626" name="Picture 1">
            <a:extLst>
              <a:ext uri="{FF2B5EF4-FFF2-40B4-BE49-F238E27FC236}">
                <a16:creationId xmlns:a16="http://schemas.microsoft.com/office/drawing/2014/main" id="{56895277-25BF-4B61-BA4A-1B5DDBA327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 y="1400175"/>
            <a:ext cx="91440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lide 4">
            <a:hlinkClick r:id="" action="ppaction://media"/>
            <a:extLst>
              <a:ext uri="{FF2B5EF4-FFF2-40B4-BE49-F238E27FC236}">
                <a16:creationId xmlns:a16="http://schemas.microsoft.com/office/drawing/2014/main" id="{8668A2FB-0825-4A3E-AFC2-DEF2C6C480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0100" y="56134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9">
            <a:extLst>
              <a:ext uri="{FF2B5EF4-FFF2-40B4-BE49-F238E27FC236}">
                <a16:creationId xmlns:a16="http://schemas.microsoft.com/office/drawing/2014/main" id="{83DD7182-2851-4C1D-A5B8-22CDDFED66B2}"/>
              </a:ext>
            </a:extLst>
          </p:cNvPr>
          <p:cNvSpPr>
            <a:spLocks noChangeArrowheads="1"/>
          </p:cNvSpPr>
          <p:nvPr/>
        </p:nvSpPr>
        <p:spPr bwMode="auto">
          <a:xfrm>
            <a:off x="1331913" y="1557338"/>
            <a:ext cx="5903912"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200"/>
              <a:t>		  </a:t>
            </a:r>
            <a:r>
              <a:rPr lang="en-GB" altLang="en-US" sz="2400"/>
              <a:t>                                     </a:t>
            </a:r>
          </a:p>
        </p:txBody>
      </p:sp>
      <p:sp>
        <p:nvSpPr>
          <p:cNvPr id="15" name="Rectangle 9">
            <a:extLst>
              <a:ext uri="{FF2B5EF4-FFF2-40B4-BE49-F238E27FC236}">
                <a16:creationId xmlns:a16="http://schemas.microsoft.com/office/drawing/2014/main" id="{D96A77E5-DDF7-4343-818C-021B3668B9AF}"/>
              </a:ext>
            </a:extLst>
          </p:cNvPr>
          <p:cNvSpPr txBox="1">
            <a:spLocks noChangeArrowheads="1"/>
          </p:cNvSpPr>
          <p:nvPr/>
        </p:nvSpPr>
        <p:spPr bwMode="auto">
          <a:xfrm>
            <a:off x="323850" y="1557338"/>
            <a:ext cx="2735263" cy="981075"/>
          </a:xfrm>
          <a:prstGeom prst="rect">
            <a:avLst/>
          </a:prstGeom>
          <a:noFill/>
          <a:ln>
            <a:noFill/>
          </a:ln>
          <a:effectLst/>
        </p:spPr>
        <p:txBody>
          <a:bodyPr anchor="ctr"/>
          <a:lst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charset="0"/>
              </a:defRPr>
            </a:lvl2pPr>
            <a:lvl3pPr algn="l" rtl="0" eaLnBrk="0" fontAlgn="base" hangingPunct="0">
              <a:spcBef>
                <a:spcPct val="0"/>
              </a:spcBef>
              <a:spcAft>
                <a:spcPct val="0"/>
              </a:spcAft>
              <a:defRPr sz="3900" b="1">
                <a:solidFill>
                  <a:schemeClr val="tx2"/>
                </a:solidFill>
                <a:latin typeface="Arial" charset="0"/>
              </a:defRPr>
            </a:lvl3pPr>
            <a:lvl4pPr algn="l" rtl="0" eaLnBrk="0" fontAlgn="base" hangingPunct="0">
              <a:spcBef>
                <a:spcPct val="0"/>
              </a:spcBef>
              <a:spcAft>
                <a:spcPct val="0"/>
              </a:spcAft>
              <a:defRPr sz="3900" b="1">
                <a:solidFill>
                  <a:schemeClr val="tx2"/>
                </a:solidFill>
                <a:latin typeface="Arial" charset="0"/>
              </a:defRPr>
            </a:lvl4pPr>
            <a:lvl5pPr algn="l" rtl="0" eaLnBrk="0" fontAlgn="base" hangingPunct="0">
              <a:spcBef>
                <a:spcPct val="0"/>
              </a:spcBef>
              <a:spcAft>
                <a:spcPct val="0"/>
              </a:spcAft>
              <a:defRPr sz="3900" b="1">
                <a:solidFill>
                  <a:schemeClr val="tx2"/>
                </a:solidFill>
                <a:latin typeface="Arial" charset="0"/>
              </a:defRPr>
            </a:lvl5pPr>
            <a:lvl6pPr marL="457200" algn="l" rtl="0" fontAlgn="base">
              <a:spcBef>
                <a:spcPct val="0"/>
              </a:spcBef>
              <a:spcAft>
                <a:spcPct val="0"/>
              </a:spcAft>
              <a:defRPr sz="3900" b="1">
                <a:solidFill>
                  <a:schemeClr val="tx2"/>
                </a:solidFill>
                <a:latin typeface="Arial" charset="0"/>
              </a:defRPr>
            </a:lvl6pPr>
            <a:lvl7pPr marL="914400" algn="l" rtl="0" fontAlgn="base">
              <a:spcBef>
                <a:spcPct val="0"/>
              </a:spcBef>
              <a:spcAft>
                <a:spcPct val="0"/>
              </a:spcAft>
              <a:defRPr sz="3900" b="1">
                <a:solidFill>
                  <a:schemeClr val="tx2"/>
                </a:solidFill>
                <a:latin typeface="Arial" charset="0"/>
              </a:defRPr>
            </a:lvl7pPr>
            <a:lvl8pPr marL="1371600" algn="l" rtl="0" fontAlgn="base">
              <a:spcBef>
                <a:spcPct val="0"/>
              </a:spcBef>
              <a:spcAft>
                <a:spcPct val="0"/>
              </a:spcAft>
              <a:defRPr sz="3900" b="1">
                <a:solidFill>
                  <a:schemeClr val="tx2"/>
                </a:solidFill>
                <a:latin typeface="Arial" charset="0"/>
              </a:defRPr>
            </a:lvl8pPr>
            <a:lvl9pPr marL="1828800" algn="l" rtl="0" fontAlgn="base">
              <a:spcBef>
                <a:spcPct val="0"/>
              </a:spcBef>
              <a:spcAft>
                <a:spcPct val="0"/>
              </a:spcAft>
              <a:defRPr sz="3900" b="1">
                <a:solidFill>
                  <a:schemeClr val="tx2"/>
                </a:solidFill>
                <a:latin typeface="Arial" charset="0"/>
              </a:defRPr>
            </a:lvl9pPr>
          </a:lstStyle>
          <a:p>
            <a:pPr algn="ctr" eaLnBrk="1" hangingPunct="1">
              <a:defRPr/>
            </a:pPr>
            <a:r>
              <a:rPr lang="en-GB" altLang="en-US" sz="4400" kern="0" dirty="0">
                <a:solidFill>
                  <a:srgbClr val="0070C0"/>
                </a:solidFill>
                <a:latin typeface="Comic Sans MS" pitchFamily="66" charset="0"/>
              </a:rPr>
              <a:t>Support Staff</a:t>
            </a:r>
            <a:endParaRPr lang="en-GB" altLang="en-US" sz="4400" u="sng" kern="0" dirty="0">
              <a:solidFill>
                <a:srgbClr val="0070C0"/>
              </a:solidFill>
              <a:latin typeface="Comic Sans MS" pitchFamily="66" charset="0"/>
            </a:endParaRPr>
          </a:p>
        </p:txBody>
      </p:sp>
      <p:pic>
        <p:nvPicPr>
          <p:cNvPr id="28675" name="Picture 1">
            <a:extLst>
              <a:ext uri="{FF2B5EF4-FFF2-40B4-BE49-F238E27FC236}">
                <a16:creationId xmlns:a16="http://schemas.microsoft.com/office/drawing/2014/main" id="{10D47680-A5C7-4149-8128-BC33DFDE75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50000"/>
          <a:stretch>
            <a:fillRect/>
          </a:stretch>
        </p:blipFill>
        <p:spPr bwMode="auto">
          <a:xfrm>
            <a:off x="3060700" y="620713"/>
            <a:ext cx="9144000"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lide 5">
            <a:hlinkClick r:id="" action="ppaction://media"/>
            <a:extLst>
              <a:ext uri="{FF2B5EF4-FFF2-40B4-BE49-F238E27FC236}">
                <a16:creationId xmlns:a16="http://schemas.microsoft.com/office/drawing/2014/main" id="{66CD2A36-6E30-47E5-83E5-CEA11EE522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1950" y="5338762"/>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5" descr="001_entrance">
            <a:extLst>
              <a:ext uri="{FF2B5EF4-FFF2-40B4-BE49-F238E27FC236}">
                <a16:creationId xmlns:a16="http://schemas.microsoft.com/office/drawing/2014/main" id="{710726AE-65D8-4F67-8C87-1944B31D25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3189288"/>
            <a:ext cx="2843212" cy="328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9">
            <a:extLst>
              <a:ext uri="{FF2B5EF4-FFF2-40B4-BE49-F238E27FC236}">
                <a16:creationId xmlns:a16="http://schemas.microsoft.com/office/drawing/2014/main" id="{16F2E66B-6639-4697-83D1-41D883F5AA4E}"/>
              </a:ext>
            </a:extLst>
          </p:cNvPr>
          <p:cNvSpPr txBox="1">
            <a:spLocks noChangeArrowheads="1"/>
          </p:cNvSpPr>
          <p:nvPr/>
        </p:nvSpPr>
        <p:spPr bwMode="auto">
          <a:xfrm>
            <a:off x="3203575" y="3429000"/>
            <a:ext cx="604996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GB" altLang="en-US" sz="3600" b="1">
              <a:solidFill>
                <a:srgbClr val="0070C0"/>
              </a:solidFill>
              <a:latin typeface="Comic Sans MS" panose="030F0702030302060204" pitchFamily="66" charset="0"/>
            </a:endParaRPr>
          </a:p>
          <a:p>
            <a:pPr eaLnBrk="1" hangingPunct="1">
              <a:spcBef>
                <a:spcPct val="0"/>
              </a:spcBef>
            </a:pPr>
            <a:r>
              <a:rPr lang="en-GB" altLang="en-US" sz="4000" b="1">
                <a:solidFill>
                  <a:srgbClr val="0070C0"/>
                </a:solidFill>
                <a:latin typeface="Comic Sans MS" panose="030F0702030302060204" pitchFamily="66" charset="0"/>
              </a:rPr>
              <a:t>Letters and notices</a:t>
            </a:r>
          </a:p>
          <a:p>
            <a:pPr eaLnBrk="1" hangingPunct="1">
              <a:spcBef>
                <a:spcPct val="0"/>
              </a:spcBef>
            </a:pPr>
            <a:r>
              <a:rPr lang="en-GB" altLang="en-US" sz="3600" b="1">
                <a:solidFill>
                  <a:srgbClr val="0070C0"/>
                </a:solidFill>
                <a:latin typeface="Comic Sans MS" panose="030F0702030302060204" pitchFamily="66" charset="0"/>
              </a:rPr>
              <a:t>Parents Evening October </a:t>
            </a:r>
          </a:p>
          <a:p>
            <a:pPr eaLnBrk="1" hangingPunct="1">
              <a:spcBef>
                <a:spcPct val="0"/>
              </a:spcBef>
            </a:pPr>
            <a:r>
              <a:rPr lang="en-GB" altLang="en-US" sz="4000" b="1">
                <a:solidFill>
                  <a:srgbClr val="0070C0"/>
                </a:solidFill>
                <a:latin typeface="Comic Sans MS" panose="030F0702030302060204" pitchFamily="66" charset="0"/>
              </a:rPr>
              <a:t>Website</a:t>
            </a:r>
          </a:p>
          <a:p>
            <a:pPr eaLnBrk="1" hangingPunct="1">
              <a:spcBef>
                <a:spcPct val="0"/>
              </a:spcBef>
            </a:pPr>
            <a:r>
              <a:rPr lang="en-GB" altLang="en-US" sz="4000" b="1">
                <a:solidFill>
                  <a:srgbClr val="0070C0"/>
                </a:solidFill>
                <a:latin typeface="Comic Sans MS" panose="030F0702030302060204" pitchFamily="66" charset="0"/>
              </a:rPr>
              <a:t>Parent mail </a:t>
            </a:r>
          </a:p>
          <a:p>
            <a:pPr eaLnBrk="1" hangingPunct="1">
              <a:spcBef>
                <a:spcPct val="0"/>
              </a:spcBef>
            </a:pPr>
            <a:r>
              <a:rPr lang="en-GB" altLang="en-US" sz="4000" b="1">
                <a:solidFill>
                  <a:srgbClr val="0070C0"/>
                </a:solidFill>
                <a:latin typeface="Comic Sans MS" panose="030F0702030302060204" pitchFamily="66" charset="0"/>
              </a:rPr>
              <a:t>School office</a:t>
            </a:r>
          </a:p>
          <a:p>
            <a:pPr eaLnBrk="1" hangingPunct="1">
              <a:spcBef>
                <a:spcPct val="0"/>
              </a:spcBef>
              <a:buFontTx/>
              <a:buNone/>
            </a:pPr>
            <a:endParaRPr lang="en-GB" altLang="en-US" sz="4000" b="1">
              <a:solidFill>
                <a:srgbClr val="0070C0"/>
              </a:solidFill>
              <a:latin typeface="Comic Sans MS" panose="030F0702030302060204" pitchFamily="66" charset="0"/>
            </a:endParaRPr>
          </a:p>
        </p:txBody>
      </p:sp>
      <p:sp>
        <p:nvSpPr>
          <p:cNvPr id="30723" name="Rectangle 2">
            <a:extLst>
              <a:ext uri="{FF2B5EF4-FFF2-40B4-BE49-F238E27FC236}">
                <a16:creationId xmlns:a16="http://schemas.microsoft.com/office/drawing/2014/main" id="{93B83319-AAAB-48D4-ADCA-3A6091EBF6E0}"/>
              </a:ext>
            </a:extLst>
          </p:cNvPr>
          <p:cNvSpPr>
            <a:spLocks noChangeArrowheads="1"/>
          </p:cNvSpPr>
          <p:nvPr/>
        </p:nvSpPr>
        <p:spPr bwMode="auto">
          <a:xfrm>
            <a:off x="1908175" y="117475"/>
            <a:ext cx="5340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4000" b="1">
                <a:solidFill>
                  <a:srgbClr val="0070C0"/>
                </a:solidFill>
                <a:latin typeface="Comic Sans MS" panose="030F0702030302060204" pitchFamily="66" charset="0"/>
              </a:rPr>
              <a:t>Year 2 Daily Routine</a:t>
            </a:r>
          </a:p>
        </p:txBody>
      </p:sp>
      <p:sp>
        <p:nvSpPr>
          <p:cNvPr id="30724" name="Rectangle 3">
            <a:extLst>
              <a:ext uri="{FF2B5EF4-FFF2-40B4-BE49-F238E27FC236}">
                <a16:creationId xmlns:a16="http://schemas.microsoft.com/office/drawing/2014/main" id="{F4EE029A-2650-45F3-91F0-2A4B32D27C9D}"/>
              </a:ext>
            </a:extLst>
          </p:cNvPr>
          <p:cNvSpPr>
            <a:spLocks noChangeArrowheads="1"/>
          </p:cNvSpPr>
          <p:nvPr/>
        </p:nvSpPr>
        <p:spPr bwMode="auto">
          <a:xfrm>
            <a:off x="836613" y="1433513"/>
            <a:ext cx="7470775"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3600" b="1">
                <a:solidFill>
                  <a:srgbClr val="0070C0"/>
                </a:solidFill>
                <a:latin typeface="Comic Sans MS" panose="030F0702030302060204" pitchFamily="66" charset="0"/>
              </a:rPr>
              <a:t>PE:</a:t>
            </a:r>
          </a:p>
          <a:p>
            <a:pPr eaLnBrk="1" hangingPunct="1">
              <a:spcBef>
                <a:spcPct val="0"/>
              </a:spcBef>
              <a:buFontTx/>
              <a:buNone/>
            </a:pPr>
            <a:r>
              <a:rPr lang="en-GB" altLang="en-US" b="1">
                <a:solidFill>
                  <a:srgbClr val="0070C0"/>
                </a:solidFill>
                <a:latin typeface="Comic Sans MS" panose="030F0702030302060204" pitchFamily="66" charset="0"/>
              </a:rPr>
              <a:t>Once a week – outdoor/indoor</a:t>
            </a:r>
          </a:p>
        </p:txBody>
      </p:sp>
      <p:pic>
        <p:nvPicPr>
          <p:cNvPr id="3" name="Slide 6 ">
            <a:hlinkClick r:id="" action="ppaction://media"/>
            <a:extLst>
              <a:ext uri="{FF2B5EF4-FFF2-40B4-BE49-F238E27FC236}">
                <a16:creationId xmlns:a16="http://schemas.microsoft.com/office/drawing/2014/main" id="{146EE73C-3355-4BF9-ACBD-A6EFA1C477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97788" y="5643563"/>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2E9FE9EF-9795-49A8-AE3F-82DF4531F7ED}"/>
              </a:ext>
            </a:extLst>
          </p:cNvPr>
          <p:cNvSpPr>
            <a:spLocks noGrp="1" noChangeArrowheads="1"/>
          </p:cNvSpPr>
          <p:nvPr>
            <p:ph type="title"/>
          </p:nvPr>
        </p:nvSpPr>
        <p:spPr>
          <a:xfrm>
            <a:off x="-9525" y="1614488"/>
            <a:ext cx="9323388" cy="998537"/>
          </a:xfrm>
        </p:spPr>
        <p:txBody>
          <a:bodyPr/>
          <a:lstStyle/>
          <a:p>
            <a:pPr eaLnBrk="1" hangingPunct="1"/>
            <a:r>
              <a:rPr lang="en-GB" altLang="en-US" sz="4000" b="1">
                <a:solidFill>
                  <a:srgbClr val="0070C0"/>
                </a:solidFill>
                <a:latin typeface="Comic Sans MS" panose="030F0702030302060204" pitchFamily="66" charset="0"/>
              </a:rPr>
              <a:t>Trips and educational experiences</a:t>
            </a:r>
          </a:p>
        </p:txBody>
      </p:sp>
      <p:sp>
        <p:nvSpPr>
          <p:cNvPr id="16387" name="Rectangle 3">
            <a:extLst>
              <a:ext uri="{FF2B5EF4-FFF2-40B4-BE49-F238E27FC236}">
                <a16:creationId xmlns:a16="http://schemas.microsoft.com/office/drawing/2014/main" id="{B97A867E-78E2-45C2-A3CF-F58D4A4465BA}"/>
              </a:ext>
            </a:extLst>
          </p:cNvPr>
          <p:cNvSpPr>
            <a:spLocks noGrp="1" noChangeArrowheads="1"/>
          </p:cNvSpPr>
          <p:nvPr>
            <p:ph type="body" idx="1"/>
          </p:nvPr>
        </p:nvSpPr>
        <p:spPr>
          <a:xfrm>
            <a:off x="0" y="2492375"/>
            <a:ext cx="9144000" cy="3457575"/>
          </a:xfrm>
        </p:spPr>
        <p:txBody>
          <a:bodyPr/>
          <a:lstStyle/>
          <a:p>
            <a:pPr marL="0" indent="0" eaLnBrk="1" hangingPunct="1">
              <a:buFontTx/>
              <a:buNone/>
              <a:defRPr/>
            </a:pPr>
            <a:endParaRPr lang="en-GB" altLang="en-US" sz="2800" dirty="0">
              <a:latin typeface="Comic Sans MS" panose="030F0702030302020204" pitchFamily="66" charset="0"/>
            </a:endParaRPr>
          </a:p>
          <a:p>
            <a:pPr eaLnBrk="1" hangingPunct="1">
              <a:defRPr/>
            </a:pPr>
            <a:r>
              <a:rPr lang="en-GB" altLang="en-US" sz="2800" dirty="0">
                <a:latin typeface="Comic Sans MS" panose="030F0702030302020204" pitchFamily="66" charset="0"/>
              </a:rPr>
              <a:t>Titanic Museum Trip  – 3rd and 4th November</a:t>
            </a:r>
          </a:p>
          <a:p>
            <a:pPr eaLnBrk="1" hangingPunct="1">
              <a:defRPr/>
            </a:pPr>
            <a:r>
              <a:rPr lang="en-GB" altLang="en-US" sz="2800" dirty="0">
                <a:latin typeface="Comic Sans MS" panose="030F0702030302020204" pitchFamily="66" charset="0"/>
              </a:rPr>
              <a:t>Forest Friends</a:t>
            </a:r>
          </a:p>
          <a:p>
            <a:pPr marL="0" indent="0" eaLnBrk="1" hangingPunct="1">
              <a:buFontTx/>
              <a:buNone/>
              <a:defRPr/>
            </a:pPr>
            <a:endParaRPr lang="en-GB" altLang="en-US" sz="2800" dirty="0">
              <a:latin typeface="Comic Sans MS" panose="030F0702030302020204" pitchFamily="66" charset="0"/>
            </a:endParaRPr>
          </a:p>
        </p:txBody>
      </p:sp>
      <p:pic>
        <p:nvPicPr>
          <p:cNvPr id="32771" name="Picture 6" descr="C:\Users\Mum\AppData\Local\Microsoft\Windows\Temporary Internet Files\Content.IE5\JXV4R2MM\titanic-3d2[1].jpg">
            <a:extLst>
              <a:ext uri="{FF2B5EF4-FFF2-40B4-BE49-F238E27FC236}">
                <a16:creationId xmlns:a16="http://schemas.microsoft.com/office/drawing/2014/main" id="{9632FC85-3C48-4DF1-97A4-B32BDF5F61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384175"/>
            <a:ext cx="1903412"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lide 7">
            <a:hlinkClick r:id="" action="ppaction://media"/>
            <a:extLst>
              <a:ext uri="{FF2B5EF4-FFF2-40B4-BE49-F238E27FC236}">
                <a16:creationId xmlns:a16="http://schemas.microsoft.com/office/drawing/2014/main" id="{8ED58EA3-BB6C-4D9E-B4C5-0A58BFC680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1560" y="53403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026">
            <a:extLst>
              <a:ext uri="{FF2B5EF4-FFF2-40B4-BE49-F238E27FC236}">
                <a16:creationId xmlns:a16="http://schemas.microsoft.com/office/drawing/2014/main" id="{EF86C8FA-4648-4C24-AFD5-21BA02E2E719}"/>
              </a:ext>
            </a:extLst>
          </p:cNvPr>
          <p:cNvSpPr>
            <a:spLocks noGrp="1" noChangeArrowheads="1"/>
          </p:cNvSpPr>
          <p:nvPr>
            <p:ph type="ctrTitle"/>
          </p:nvPr>
        </p:nvSpPr>
        <p:spPr>
          <a:xfrm>
            <a:off x="250825" y="1524000"/>
            <a:ext cx="7772400" cy="914400"/>
          </a:xfrm>
        </p:spPr>
        <p:txBody>
          <a:bodyPr/>
          <a:lstStyle/>
          <a:p>
            <a:pPr eaLnBrk="1" hangingPunct="1"/>
            <a:r>
              <a:rPr lang="en-GB" altLang="en-US" sz="5400" b="1">
                <a:solidFill>
                  <a:srgbClr val="0070C0"/>
                </a:solidFill>
                <a:latin typeface="Comic Sans MS" panose="030F0702030302060204" pitchFamily="66" charset="0"/>
              </a:rPr>
              <a:t>After School Clubs</a:t>
            </a:r>
          </a:p>
        </p:txBody>
      </p:sp>
      <p:sp>
        <p:nvSpPr>
          <p:cNvPr id="34818" name="TextBox 1">
            <a:extLst>
              <a:ext uri="{FF2B5EF4-FFF2-40B4-BE49-F238E27FC236}">
                <a16:creationId xmlns:a16="http://schemas.microsoft.com/office/drawing/2014/main" id="{C4A31684-6452-4F8B-B5B3-87ED4C3DBCC5}"/>
              </a:ext>
            </a:extLst>
          </p:cNvPr>
          <p:cNvSpPr txBox="1">
            <a:spLocks noChangeArrowheads="1"/>
          </p:cNvSpPr>
          <p:nvPr/>
        </p:nvSpPr>
        <p:spPr bwMode="auto">
          <a:xfrm>
            <a:off x="1209675" y="3178175"/>
            <a:ext cx="3297238"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a:latin typeface="Comic Sans MS" panose="030F0702030302060204" pitchFamily="66" charset="0"/>
              </a:rPr>
              <a:t>Koosa Kids</a:t>
            </a:r>
          </a:p>
          <a:p>
            <a:pPr eaLnBrk="1" hangingPunct="1">
              <a:spcBef>
                <a:spcPct val="0"/>
              </a:spcBef>
              <a:buFontTx/>
              <a:buNone/>
            </a:pPr>
            <a:r>
              <a:rPr lang="en-GB" altLang="en-US" sz="2800">
                <a:latin typeface="Comic Sans MS" panose="030F0702030302060204" pitchFamily="66" charset="0"/>
              </a:rPr>
              <a:t>Breakfast Club</a:t>
            </a:r>
          </a:p>
          <a:p>
            <a:pPr eaLnBrk="1" hangingPunct="1">
              <a:spcBef>
                <a:spcPct val="0"/>
              </a:spcBef>
              <a:buFontTx/>
              <a:buNone/>
            </a:pPr>
            <a:r>
              <a:rPr lang="en-GB" altLang="en-US" sz="2800">
                <a:latin typeface="Comic Sans MS" panose="030F0702030302060204" pitchFamily="66" charset="0"/>
              </a:rPr>
              <a:t>Wild Things</a:t>
            </a:r>
          </a:p>
          <a:p>
            <a:pPr eaLnBrk="1" hangingPunct="1">
              <a:spcBef>
                <a:spcPct val="0"/>
              </a:spcBef>
              <a:buFontTx/>
              <a:buNone/>
            </a:pPr>
            <a:endParaRPr lang="en-GB" altLang="en-US" sz="2800">
              <a:latin typeface="Comic Sans MS" panose="030F0702030302060204" pitchFamily="66" charset="0"/>
            </a:endParaRPr>
          </a:p>
        </p:txBody>
      </p:sp>
      <p:sp>
        <p:nvSpPr>
          <p:cNvPr id="34819" name="TextBox 6">
            <a:extLst>
              <a:ext uri="{FF2B5EF4-FFF2-40B4-BE49-F238E27FC236}">
                <a16:creationId xmlns:a16="http://schemas.microsoft.com/office/drawing/2014/main" id="{8ACD6CAF-DEF5-4CB5-BC2B-503F13B98F7F}"/>
              </a:ext>
            </a:extLst>
          </p:cNvPr>
          <p:cNvSpPr txBox="1">
            <a:spLocks noChangeArrowheads="1"/>
          </p:cNvSpPr>
          <p:nvPr/>
        </p:nvSpPr>
        <p:spPr bwMode="auto">
          <a:xfrm>
            <a:off x="5076825" y="2997200"/>
            <a:ext cx="32988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800">
                <a:latin typeface="Comic Sans MS" panose="030F0702030302060204" pitchFamily="66" charset="0"/>
              </a:rPr>
              <a:t>French </a:t>
            </a:r>
          </a:p>
          <a:p>
            <a:pPr eaLnBrk="1" hangingPunct="1">
              <a:spcBef>
                <a:spcPct val="0"/>
              </a:spcBef>
              <a:buFontTx/>
              <a:buNone/>
            </a:pPr>
            <a:r>
              <a:rPr lang="en-GB" altLang="en-US" sz="2800">
                <a:latin typeface="Comic Sans MS" panose="030F0702030302060204" pitchFamily="66" charset="0"/>
              </a:rPr>
              <a:t>Judo   </a:t>
            </a:r>
          </a:p>
          <a:p>
            <a:pPr eaLnBrk="1" hangingPunct="1">
              <a:spcBef>
                <a:spcPct val="0"/>
              </a:spcBef>
              <a:buFontTx/>
              <a:buNone/>
            </a:pPr>
            <a:r>
              <a:rPr lang="en-GB" altLang="en-US" sz="2800">
                <a:latin typeface="Comic Sans MS" panose="030F0702030302060204" pitchFamily="66" charset="0"/>
              </a:rPr>
              <a:t>Football </a:t>
            </a:r>
          </a:p>
          <a:p>
            <a:pPr eaLnBrk="1" hangingPunct="1">
              <a:spcBef>
                <a:spcPct val="0"/>
              </a:spcBef>
              <a:buFontTx/>
              <a:buNone/>
            </a:pPr>
            <a:endParaRPr lang="en-GB" altLang="en-US" sz="2800">
              <a:latin typeface="Comic Sans MS" panose="030F0702030302060204" pitchFamily="66" charset="0"/>
            </a:endParaRPr>
          </a:p>
        </p:txBody>
      </p:sp>
      <p:pic>
        <p:nvPicPr>
          <p:cNvPr id="3" name="Slide 8">
            <a:hlinkClick r:id="" action="ppaction://media"/>
            <a:extLst>
              <a:ext uri="{FF2B5EF4-FFF2-40B4-BE49-F238E27FC236}">
                <a16:creationId xmlns:a16="http://schemas.microsoft.com/office/drawing/2014/main" id="{D0DAB5F9-C48A-4665-84C1-FE0E9208B7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875" y="5334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4">
            <a:extLst>
              <a:ext uri="{FF2B5EF4-FFF2-40B4-BE49-F238E27FC236}">
                <a16:creationId xmlns:a16="http://schemas.microsoft.com/office/drawing/2014/main" id="{E858DD2E-ABD7-4C16-8580-5BFF76C68D6D}"/>
              </a:ext>
            </a:extLst>
          </p:cNvPr>
          <p:cNvSpPr>
            <a:spLocks noGrp="1" noChangeArrowheads="1"/>
          </p:cNvSpPr>
          <p:nvPr>
            <p:ph type="title"/>
          </p:nvPr>
        </p:nvSpPr>
        <p:spPr>
          <a:xfrm>
            <a:off x="685800" y="0"/>
            <a:ext cx="7772400" cy="1052513"/>
          </a:xfrm>
        </p:spPr>
        <p:txBody>
          <a:bodyPr/>
          <a:lstStyle/>
          <a:p>
            <a:pPr eaLnBrk="1" hangingPunct="1"/>
            <a:r>
              <a:rPr lang="en-GB" altLang="en-US" sz="5400" b="1">
                <a:solidFill>
                  <a:srgbClr val="0070C0"/>
                </a:solidFill>
                <a:latin typeface="Comic Sans MS" panose="030F0702030302060204" pitchFamily="66" charset="0"/>
              </a:rPr>
              <a:t>Christmas and Easter</a:t>
            </a:r>
          </a:p>
        </p:txBody>
      </p:sp>
      <p:sp>
        <p:nvSpPr>
          <p:cNvPr id="36866" name="Text Box 7">
            <a:extLst>
              <a:ext uri="{FF2B5EF4-FFF2-40B4-BE49-F238E27FC236}">
                <a16:creationId xmlns:a16="http://schemas.microsoft.com/office/drawing/2014/main" id="{88844080-6935-4E71-B7E3-01639A5111DD}"/>
              </a:ext>
            </a:extLst>
          </p:cNvPr>
          <p:cNvSpPr txBox="1">
            <a:spLocks noChangeArrowheads="1"/>
          </p:cNvSpPr>
          <p:nvPr/>
        </p:nvSpPr>
        <p:spPr bwMode="auto">
          <a:xfrm>
            <a:off x="4211638" y="1052513"/>
            <a:ext cx="4537075"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GB" altLang="en-US" sz="2800" dirty="0">
                <a:latin typeface="Comic Sans MS" panose="030F0702030302060204" pitchFamily="66" charset="0"/>
              </a:rPr>
              <a:t>Year 2 will try and perform a Christmas production which will be put up on YouTube. Updates on these performances will come out when they can. </a:t>
            </a:r>
          </a:p>
          <a:p>
            <a:pPr algn="ctr" eaLnBrk="1" hangingPunct="1">
              <a:spcBef>
                <a:spcPct val="50000"/>
              </a:spcBef>
              <a:buFontTx/>
              <a:buNone/>
            </a:pPr>
            <a:r>
              <a:rPr lang="en-GB" altLang="en-US" sz="2800" dirty="0">
                <a:latin typeface="Comic Sans MS" panose="030F0702030302060204" pitchFamily="66" charset="0"/>
              </a:rPr>
              <a:t>We will be hopefully be holding an Easter craft afternoon at the end of the spring term.</a:t>
            </a:r>
            <a:endParaRPr lang="en-GB" altLang="en-US" sz="2800" dirty="0">
              <a:solidFill>
                <a:srgbClr val="FF0000"/>
              </a:solidFill>
              <a:latin typeface="Comic Sans MS" panose="030F0702030302060204" pitchFamily="66" charset="0"/>
            </a:endParaRPr>
          </a:p>
        </p:txBody>
      </p:sp>
      <p:pic>
        <p:nvPicPr>
          <p:cNvPr id="36867" name="Picture 4" descr="i2christmas_tree">
            <a:extLst>
              <a:ext uri="{FF2B5EF4-FFF2-40B4-BE49-F238E27FC236}">
                <a16:creationId xmlns:a16="http://schemas.microsoft.com/office/drawing/2014/main" id="{0F483473-927B-4652-84BC-41578EF9B6A8}"/>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0825" y="981075"/>
            <a:ext cx="3821113" cy="56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lide 9">
            <a:hlinkClick r:id="" action="ppaction://media"/>
            <a:extLst>
              <a:ext uri="{FF2B5EF4-FFF2-40B4-BE49-F238E27FC236}">
                <a16:creationId xmlns:a16="http://schemas.microsoft.com/office/drawing/2014/main" id="{BD762065-5E55-4530-A4A8-094D2D7D41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39113" y="610004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3726</TotalTime>
  <Words>3175</Words>
  <Application>Microsoft Office PowerPoint</Application>
  <PresentationFormat>On-screen Show (4:3)</PresentationFormat>
  <Paragraphs>301</Paragraphs>
  <Slides>26</Slides>
  <Notes>26</Notes>
  <HiddenSlides>0</HiddenSlides>
  <MMClips>26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Times New Roman</vt:lpstr>
      <vt:lpstr>Arial</vt:lpstr>
      <vt:lpstr>Comic Sans MS</vt:lpstr>
      <vt:lpstr>Wingdings</vt:lpstr>
      <vt:lpstr>Courier New</vt:lpstr>
      <vt:lpstr>Default Design</vt:lpstr>
      <vt:lpstr>PowerPoint Presentation</vt:lpstr>
      <vt:lpstr>Year 2 Team</vt:lpstr>
      <vt:lpstr>Year 2 Team</vt:lpstr>
      <vt:lpstr>Additional Teachers </vt:lpstr>
      <vt:lpstr>PowerPoint Presentation</vt:lpstr>
      <vt:lpstr>PowerPoint Presentation</vt:lpstr>
      <vt:lpstr>Trips and educational experiences</vt:lpstr>
      <vt:lpstr>After School Clubs</vt:lpstr>
      <vt:lpstr>Christmas and Easter</vt:lpstr>
      <vt:lpstr>Library</vt:lpstr>
      <vt:lpstr>Our Curriculum  </vt:lpstr>
      <vt:lpstr>Homework</vt:lpstr>
      <vt:lpstr>PowerPoint Presentation</vt:lpstr>
      <vt:lpstr>Reading</vt:lpstr>
      <vt:lpstr>PowerPoint Presentation</vt:lpstr>
      <vt:lpstr>PowerPoint Presentation</vt:lpstr>
      <vt:lpstr>Phonics in Year 2</vt:lpstr>
      <vt:lpstr>PowerPoint Presentation</vt:lpstr>
      <vt:lpstr>SATs/End of Key Stage Assessments</vt:lpstr>
      <vt:lpstr>Marking</vt:lpstr>
      <vt:lpstr>KS1 Reading</vt:lpstr>
      <vt:lpstr>PowerPoint Presentation</vt:lpstr>
      <vt:lpstr>PowerPoint Presentation</vt:lpstr>
      <vt:lpstr>There is more to life!</vt:lpstr>
      <vt:lpstr>Every child matters</vt:lpstr>
      <vt:lpstr>PowerPoint Presentation</vt:lpstr>
    </vt:vector>
  </TitlesOfParts>
  <Company>MJF Interiors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2</dc:title>
  <dc:creator>Advent 7063M</dc:creator>
  <cp:lastModifiedBy>Ashleigh Binns</cp:lastModifiedBy>
  <cp:revision>233</cp:revision>
  <cp:lastPrinted>2019-09-11T08:52:30Z</cp:lastPrinted>
  <dcterms:created xsi:type="dcterms:W3CDTF">2007-09-02T11:57:48Z</dcterms:created>
  <dcterms:modified xsi:type="dcterms:W3CDTF">2020-09-08T16:38:49Z</dcterms:modified>
</cp:coreProperties>
</file>