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3"/>
  </p:notesMasterIdLst>
  <p:sldIdLst>
    <p:sldId id="256" r:id="rId2"/>
    <p:sldId id="262" r:id="rId3"/>
    <p:sldId id="266" r:id="rId4"/>
    <p:sldId id="265" r:id="rId5"/>
    <p:sldId id="276" r:id="rId6"/>
    <p:sldId id="269" r:id="rId7"/>
    <p:sldId id="277" r:id="rId8"/>
    <p:sldId id="267" r:id="rId9"/>
    <p:sldId id="261" r:id="rId10"/>
    <p:sldId id="278" r:id="rId11"/>
    <p:sldId id="279" r:id="rId12"/>
    <p:sldId id="280" r:id="rId13"/>
    <p:sldId id="281" r:id="rId14"/>
    <p:sldId id="260" r:id="rId15"/>
    <p:sldId id="272" r:id="rId16"/>
    <p:sldId id="263" r:id="rId17"/>
    <p:sldId id="273" r:id="rId18"/>
    <p:sldId id="271" r:id="rId19"/>
    <p:sldId id="270" r:id="rId20"/>
    <p:sldId id="282" r:id="rId21"/>
    <p:sldId id="274" r:id="rId22"/>
  </p:sldIdLst>
  <p:sldSz cx="9906000" cy="6858000" type="A4"/>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3" d="100"/>
          <a:sy n="63" d="100"/>
        </p:scale>
        <p:origin x="1252" y="56"/>
      </p:cViewPr>
      <p:guideLst/>
    </p:cSldViewPr>
  </p:slideViewPr>
  <p:notesTextViewPr>
    <p:cViewPr>
      <p:scale>
        <a:sx n="1" d="1"/>
        <a:sy n="1" d="1"/>
      </p:scale>
      <p:origin x="0" y="0"/>
    </p:cViewPr>
  </p:notesTextViewPr>
  <p:gridSpacing cx="360000" cy="360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39BD1A-C3A0-40B7-938C-6758B5157369}" type="datetimeFigureOut">
              <a:rPr lang="en-GB" smtClean="0"/>
              <a:t>16/10/2022</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A47518-E12A-4A3A-A4E4-1FDAF88A86DB}" type="slidenum">
              <a:rPr lang="en-GB" smtClean="0"/>
              <a:t>‹#›</a:t>
            </a:fld>
            <a:endParaRPr lang="en-GB"/>
          </a:p>
        </p:txBody>
      </p:sp>
    </p:spTree>
    <p:extLst>
      <p:ext uri="{BB962C8B-B14F-4D97-AF65-F5344CB8AC3E}">
        <p14:creationId xmlns:p14="http://schemas.microsoft.com/office/powerpoint/2010/main" val="1979056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3A6B8D5-8DDF-446C-80F6-E2E8033C20DF}" type="slidenum">
              <a:rPr lang="en-GB" smtClean="0"/>
              <a:t>12</a:t>
            </a:fld>
            <a:endParaRPr lang="en-GB"/>
          </a:p>
        </p:txBody>
      </p:sp>
    </p:spTree>
    <p:extLst>
      <p:ext uri="{BB962C8B-B14F-4D97-AF65-F5344CB8AC3E}">
        <p14:creationId xmlns:p14="http://schemas.microsoft.com/office/powerpoint/2010/main" val="3099272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426"/>
            <a:ext cx="8420100" cy="1470025"/>
          </a:xfrm>
        </p:spPr>
        <p:txBody>
          <a:bodyPr/>
          <a:lstStyle/>
          <a:p>
            <a:r>
              <a:rPr lang="en-US"/>
              <a:t>Click to edit Master title style</a:t>
            </a:r>
            <a:endParaRPr lang="fr-CA"/>
          </a:p>
        </p:txBody>
      </p:sp>
      <p:sp>
        <p:nvSpPr>
          <p:cNvPr id="3" name="Sous-titr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CA"/>
          </a:p>
        </p:txBody>
      </p:sp>
      <p:sp>
        <p:nvSpPr>
          <p:cNvPr id="4" name="Espace réservé de la date 3"/>
          <p:cNvSpPr>
            <a:spLocks noGrp="1"/>
          </p:cNvSpPr>
          <p:nvPr>
            <p:ph type="dt" sz="half" idx="10"/>
          </p:nvPr>
        </p:nvSpPr>
        <p:spPr/>
        <p:txBody>
          <a:bodyPr/>
          <a:lstStyle/>
          <a:p>
            <a:fld id="{06252677-2662-430A-99C1-648E2FC8C8F2}" type="datetimeFigureOut">
              <a:rPr lang="en-GB" smtClean="0"/>
              <a:t>16/10/2022</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0CB1FD25-0A23-4652-B91E-DD4DEBAF5EC9}" type="slidenum">
              <a:rPr lang="en-GB" smtClean="0"/>
              <a:t>‹#›</a:t>
            </a:fld>
            <a:endParaRPr lang="en-GB"/>
          </a:p>
        </p:txBody>
      </p:sp>
    </p:spTree>
    <p:extLst>
      <p:ext uri="{BB962C8B-B14F-4D97-AF65-F5344CB8AC3E}">
        <p14:creationId xmlns:p14="http://schemas.microsoft.com/office/powerpoint/2010/main" val="1498280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p>
            <a:fld id="{06252677-2662-430A-99C1-648E2FC8C8F2}" type="datetimeFigureOut">
              <a:rPr lang="en-GB" smtClean="0"/>
              <a:t>16/10/2022</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0CB1FD25-0A23-4652-B91E-DD4DEBAF5EC9}" type="slidenum">
              <a:rPr lang="en-GB" smtClean="0"/>
              <a:t>‹#›</a:t>
            </a:fld>
            <a:endParaRPr lang="en-GB"/>
          </a:p>
        </p:txBody>
      </p:sp>
    </p:spTree>
    <p:extLst>
      <p:ext uri="{BB962C8B-B14F-4D97-AF65-F5344CB8AC3E}">
        <p14:creationId xmlns:p14="http://schemas.microsoft.com/office/powerpoint/2010/main" val="2662044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81850" y="274639"/>
            <a:ext cx="2228850" cy="5851525"/>
          </a:xfrm>
        </p:spPr>
        <p:txBody>
          <a:bodyPr vert="eaVert"/>
          <a:lstStyle/>
          <a:p>
            <a:r>
              <a:rPr lang="en-US"/>
              <a:t>Click to edit Master title style</a:t>
            </a:r>
            <a:endParaRPr lang="fr-CA"/>
          </a:p>
        </p:txBody>
      </p:sp>
      <p:sp>
        <p:nvSpPr>
          <p:cNvPr id="3" name="Espace réservé du texte vertical 2"/>
          <p:cNvSpPr>
            <a:spLocks noGrp="1"/>
          </p:cNvSpPr>
          <p:nvPr>
            <p:ph type="body" orient="vert" idx="1"/>
          </p:nvPr>
        </p:nvSpPr>
        <p:spPr>
          <a:xfrm>
            <a:off x="495300" y="274639"/>
            <a:ext cx="652145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p>
            <a:fld id="{06252677-2662-430A-99C1-648E2FC8C8F2}" type="datetimeFigureOut">
              <a:rPr lang="en-GB" smtClean="0"/>
              <a:t>16/10/2022</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0CB1FD25-0A23-4652-B91E-DD4DEBAF5EC9}" type="slidenum">
              <a:rPr lang="en-GB" smtClean="0"/>
              <a:t>‹#›</a:t>
            </a:fld>
            <a:endParaRPr lang="en-GB"/>
          </a:p>
        </p:txBody>
      </p:sp>
    </p:spTree>
    <p:extLst>
      <p:ext uri="{BB962C8B-B14F-4D97-AF65-F5344CB8AC3E}">
        <p14:creationId xmlns:p14="http://schemas.microsoft.com/office/powerpoint/2010/main" val="2637547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u contenu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e la date 3"/>
          <p:cNvSpPr>
            <a:spLocks noGrp="1"/>
          </p:cNvSpPr>
          <p:nvPr>
            <p:ph type="dt" sz="half" idx="10"/>
          </p:nvPr>
        </p:nvSpPr>
        <p:spPr/>
        <p:txBody>
          <a:bodyPr/>
          <a:lstStyle/>
          <a:p>
            <a:fld id="{06252677-2662-430A-99C1-648E2FC8C8F2}" type="datetimeFigureOut">
              <a:rPr lang="en-GB" smtClean="0"/>
              <a:t>16/10/2022</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0CB1FD25-0A23-4652-B91E-DD4DEBAF5EC9}" type="slidenum">
              <a:rPr lang="en-GB" smtClean="0"/>
              <a:t>‹#›</a:t>
            </a:fld>
            <a:endParaRPr lang="en-GB"/>
          </a:p>
        </p:txBody>
      </p:sp>
    </p:spTree>
    <p:extLst>
      <p:ext uri="{BB962C8B-B14F-4D97-AF65-F5344CB8AC3E}">
        <p14:creationId xmlns:p14="http://schemas.microsoft.com/office/powerpoint/2010/main" val="1530846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fr-CA"/>
          </a:p>
        </p:txBody>
      </p:sp>
      <p:sp>
        <p:nvSpPr>
          <p:cNvPr id="3" name="Espace réservé du texte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Espace réservé de la date 3"/>
          <p:cNvSpPr>
            <a:spLocks noGrp="1"/>
          </p:cNvSpPr>
          <p:nvPr>
            <p:ph type="dt" sz="half" idx="10"/>
          </p:nvPr>
        </p:nvSpPr>
        <p:spPr/>
        <p:txBody>
          <a:bodyPr/>
          <a:lstStyle/>
          <a:p>
            <a:fld id="{06252677-2662-430A-99C1-648E2FC8C8F2}" type="datetimeFigureOut">
              <a:rPr lang="en-GB" smtClean="0"/>
              <a:t>16/10/2022</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0CB1FD25-0A23-4652-B91E-DD4DEBAF5EC9}" type="slidenum">
              <a:rPr lang="en-GB" smtClean="0"/>
              <a:t>‹#›</a:t>
            </a:fld>
            <a:endParaRPr lang="en-GB"/>
          </a:p>
        </p:txBody>
      </p:sp>
    </p:spTree>
    <p:extLst>
      <p:ext uri="{BB962C8B-B14F-4D97-AF65-F5344CB8AC3E}">
        <p14:creationId xmlns:p14="http://schemas.microsoft.com/office/powerpoint/2010/main" val="1488868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u contenu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u contenu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Espace réservé de la date 4"/>
          <p:cNvSpPr>
            <a:spLocks noGrp="1"/>
          </p:cNvSpPr>
          <p:nvPr>
            <p:ph type="dt" sz="half" idx="10"/>
          </p:nvPr>
        </p:nvSpPr>
        <p:spPr/>
        <p:txBody>
          <a:bodyPr/>
          <a:lstStyle/>
          <a:p>
            <a:fld id="{06252677-2662-430A-99C1-648E2FC8C8F2}" type="datetimeFigureOut">
              <a:rPr lang="en-GB" smtClean="0"/>
              <a:t>16/10/2022</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0CB1FD25-0A23-4652-B91E-DD4DEBAF5EC9}" type="slidenum">
              <a:rPr lang="en-GB" smtClean="0"/>
              <a:t>‹#›</a:t>
            </a:fld>
            <a:endParaRPr lang="en-GB"/>
          </a:p>
        </p:txBody>
      </p:sp>
    </p:spTree>
    <p:extLst>
      <p:ext uri="{BB962C8B-B14F-4D97-AF65-F5344CB8AC3E}">
        <p14:creationId xmlns:p14="http://schemas.microsoft.com/office/powerpoint/2010/main" val="237035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a:t>Click to edit Master title style</a:t>
            </a:r>
            <a:endParaRPr lang="fr-CA"/>
          </a:p>
        </p:txBody>
      </p:sp>
      <p:sp>
        <p:nvSpPr>
          <p:cNvPr id="3" name="Espace réservé du texte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Espace réservé du contenu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Espace réservé du texte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Espace réservé du contenu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Espace réservé de la date 6"/>
          <p:cNvSpPr>
            <a:spLocks noGrp="1"/>
          </p:cNvSpPr>
          <p:nvPr>
            <p:ph type="dt" sz="half" idx="10"/>
          </p:nvPr>
        </p:nvSpPr>
        <p:spPr/>
        <p:txBody>
          <a:bodyPr/>
          <a:lstStyle/>
          <a:p>
            <a:fld id="{06252677-2662-430A-99C1-648E2FC8C8F2}" type="datetimeFigureOut">
              <a:rPr lang="en-GB" smtClean="0"/>
              <a:t>16/10/2022</a:t>
            </a:fld>
            <a:endParaRPr lang="en-GB"/>
          </a:p>
        </p:txBody>
      </p:sp>
      <p:sp>
        <p:nvSpPr>
          <p:cNvPr id="8" name="Espace réservé du pied de page 7"/>
          <p:cNvSpPr>
            <a:spLocks noGrp="1"/>
          </p:cNvSpPr>
          <p:nvPr>
            <p:ph type="ftr" sz="quarter" idx="11"/>
          </p:nvPr>
        </p:nvSpPr>
        <p:spPr/>
        <p:txBody>
          <a:bodyPr/>
          <a:lstStyle/>
          <a:p>
            <a:endParaRPr lang="en-GB"/>
          </a:p>
        </p:txBody>
      </p:sp>
      <p:sp>
        <p:nvSpPr>
          <p:cNvPr id="9" name="Espace réservé du numéro de diapositive 8"/>
          <p:cNvSpPr>
            <a:spLocks noGrp="1"/>
          </p:cNvSpPr>
          <p:nvPr>
            <p:ph type="sldNum" sz="quarter" idx="12"/>
          </p:nvPr>
        </p:nvSpPr>
        <p:spPr/>
        <p:txBody>
          <a:bodyPr/>
          <a:lstStyle/>
          <a:p>
            <a:fld id="{0CB1FD25-0A23-4652-B91E-DD4DEBAF5EC9}" type="slidenum">
              <a:rPr lang="en-GB" smtClean="0"/>
              <a:t>‹#›</a:t>
            </a:fld>
            <a:endParaRPr lang="en-GB"/>
          </a:p>
        </p:txBody>
      </p:sp>
    </p:spTree>
    <p:extLst>
      <p:ext uri="{BB962C8B-B14F-4D97-AF65-F5344CB8AC3E}">
        <p14:creationId xmlns:p14="http://schemas.microsoft.com/office/powerpoint/2010/main" val="203934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CA"/>
          </a:p>
        </p:txBody>
      </p:sp>
      <p:sp>
        <p:nvSpPr>
          <p:cNvPr id="3" name="Espace réservé de la date 2"/>
          <p:cNvSpPr>
            <a:spLocks noGrp="1"/>
          </p:cNvSpPr>
          <p:nvPr>
            <p:ph type="dt" sz="half" idx="10"/>
          </p:nvPr>
        </p:nvSpPr>
        <p:spPr/>
        <p:txBody>
          <a:bodyPr/>
          <a:lstStyle/>
          <a:p>
            <a:fld id="{06252677-2662-430A-99C1-648E2FC8C8F2}" type="datetimeFigureOut">
              <a:rPr lang="en-GB" smtClean="0"/>
              <a:t>16/10/2022</a:t>
            </a:fld>
            <a:endParaRPr lang="en-GB"/>
          </a:p>
        </p:txBody>
      </p:sp>
      <p:sp>
        <p:nvSpPr>
          <p:cNvPr id="4" name="Espace réservé du pied de page 3"/>
          <p:cNvSpPr>
            <a:spLocks noGrp="1"/>
          </p:cNvSpPr>
          <p:nvPr>
            <p:ph type="ftr" sz="quarter" idx="11"/>
          </p:nvPr>
        </p:nvSpPr>
        <p:spPr/>
        <p:txBody>
          <a:bodyPr/>
          <a:lstStyle/>
          <a:p>
            <a:endParaRPr lang="en-GB"/>
          </a:p>
        </p:txBody>
      </p:sp>
      <p:sp>
        <p:nvSpPr>
          <p:cNvPr id="5" name="Espace réservé du numéro de diapositive 4"/>
          <p:cNvSpPr>
            <a:spLocks noGrp="1"/>
          </p:cNvSpPr>
          <p:nvPr>
            <p:ph type="sldNum" sz="quarter" idx="12"/>
          </p:nvPr>
        </p:nvSpPr>
        <p:spPr/>
        <p:txBody>
          <a:bodyPr/>
          <a:lstStyle/>
          <a:p>
            <a:fld id="{0CB1FD25-0A23-4652-B91E-DD4DEBAF5EC9}" type="slidenum">
              <a:rPr lang="en-GB" smtClean="0"/>
              <a:t>‹#›</a:t>
            </a:fld>
            <a:endParaRPr lang="en-GB"/>
          </a:p>
        </p:txBody>
      </p:sp>
    </p:spTree>
    <p:extLst>
      <p:ext uri="{BB962C8B-B14F-4D97-AF65-F5344CB8AC3E}">
        <p14:creationId xmlns:p14="http://schemas.microsoft.com/office/powerpoint/2010/main" val="3941778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6252677-2662-430A-99C1-648E2FC8C8F2}" type="datetimeFigureOut">
              <a:rPr lang="en-GB" smtClean="0"/>
              <a:t>16/10/2022</a:t>
            </a:fld>
            <a:endParaRPr lang="en-GB"/>
          </a:p>
        </p:txBody>
      </p:sp>
      <p:sp>
        <p:nvSpPr>
          <p:cNvPr id="3" name="Espace réservé du pied de page 2"/>
          <p:cNvSpPr>
            <a:spLocks noGrp="1"/>
          </p:cNvSpPr>
          <p:nvPr>
            <p:ph type="ftr" sz="quarter" idx="11"/>
          </p:nvPr>
        </p:nvSpPr>
        <p:spPr/>
        <p:txBody>
          <a:bodyPr/>
          <a:lstStyle/>
          <a:p>
            <a:endParaRPr lang="en-GB"/>
          </a:p>
        </p:txBody>
      </p:sp>
      <p:sp>
        <p:nvSpPr>
          <p:cNvPr id="4" name="Espace réservé du numéro de diapositive 3"/>
          <p:cNvSpPr>
            <a:spLocks noGrp="1"/>
          </p:cNvSpPr>
          <p:nvPr>
            <p:ph type="sldNum" sz="quarter" idx="12"/>
          </p:nvPr>
        </p:nvSpPr>
        <p:spPr/>
        <p:txBody>
          <a:bodyPr/>
          <a:lstStyle/>
          <a:p>
            <a:fld id="{0CB1FD25-0A23-4652-B91E-DD4DEBAF5EC9}" type="slidenum">
              <a:rPr lang="en-GB" smtClean="0"/>
              <a:t>‹#›</a:t>
            </a:fld>
            <a:endParaRPr lang="en-GB"/>
          </a:p>
        </p:txBody>
      </p:sp>
    </p:spTree>
    <p:extLst>
      <p:ext uri="{BB962C8B-B14F-4D97-AF65-F5344CB8AC3E}">
        <p14:creationId xmlns:p14="http://schemas.microsoft.com/office/powerpoint/2010/main" val="3193806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fr-CA"/>
          </a:p>
        </p:txBody>
      </p:sp>
      <p:sp>
        <p:nvSpPr>
          <p:cNvPr id="3" name="Espace réservé du contenu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u texte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Espace réservé de la date 4"/>
          <p:cNvSpPr>
            <a:spLocks noGrp="1"/>
          </p:cNvSpPr>
          <p:nvPr>
            <p:ph type="dt" sz="half" idx="10"/>
          </p:nvPr>
        </p:nvSpPr>
        <p:spPr/>
        <p:txBody>
          <a:bodyPr/>
          <a:lstStyle/>
          <a:p>
            <a:fld id="{06252677-2662-430A-99C1-648E2FC8C8F2}" type="datetimeFigureOut">
              <a:rPr lang="en-GB" smtClean="0"/>
              <a:t>16/10/2022</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0CB1FD25-0A23-4652-B91E-DD4DEBAF5EC9}" type="slidenum">
              <a:rPr lang="en-GB" smtClean="0"/>
              <a:t>‹#›</a:t>
            </a:fld>
            <a:endParaRPr lang="en-GB"/>
          </a:p>
        </p:txBody>
      </p:sp>
    </p:spTree>
    <p:extLst>
      <p:ext uri="{BB962C8B-B14F-4D97-AF65-F5344CB8AC3E}">
        <p14:creationId xmlns:p14="http://schemas.microsoft.com/office/powerpoint/2010/main" val="3210237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fr-CA"/>
          </a:p>
        </p:txBody>
      </p:sp>
      <p:sp>
        <p:nvSpPr>
          <p:cNvPr id="3" name="Espace réservé pour une image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Espace réservé du texte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Espace réservé de la date 4"/>
          <p:cNvSpPr>
            <a:spLocks noGrp="1"/>
          </p:cNvSpPr>
          <p:nvPr>
            <p:ph type="dt" sz="half" idx="10"/>
          </p:nvPr>
        </p:nvSpPr>
        <p:spPr/>
        <p:txBody>
          <a:bodyPr/>
          <a:lstStyle/>
          <a:p>
            <a:fld id="{06252677-2662-430A-99C1-648E2FC8C8F2}" type="datetimeFigureOut">
              <a:rPr lang="en-GB" smtClean="0"/>
              <a:t>16/10/2022</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0CB1FD25-0A23-4652-B91E-DD4DEBAF5EC9}" type="slidenum">
              <a:rPr lang="en-GB" smtClean="0"/>
              <a:t>‹#›</a:t>
            </a:fld>
            <a:endParaRPr lang="en-GB"/>
          </a:p>
        </p:txBody>
      </p:sp>
    </p:spTree>
    <p:extLst>
      <p:ext uri="{BB962C8B-B14F-4D97-AF65-F5344CB8AC3E}">
        <p14:creationId xmlns:p14="http://schemas.microsoft.com/office/powerpoint/2010/main" val="1136446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fr-FR"/>
              <a:t>Cliquez pour modifier le style du titre</a:t>
            </a:r>
            <a:endParaRPr lang="fr-CA"/>
          </a:p>
        </p:txBody>
      </p:sp>
      <p:sp>
        <p:nvSpPr>
          <p:cNvPr id="3" name="Espace réservé du texte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52677-2662-430A-99C1-648E2FC8C8F2}" type="datetimeFigureOut">
              <a:rPr lang="en-GB" smtClean="0"/>
              <a:t>16/10/2022</a:t>
            </a:fld>
            <a:endParaRPr lang="en-GB"/>
          </a:p>
        </p:txBody>
      </p:sp>
      <p:sp>
        <p:nvSpPr>
          <p:cNvPr id="5" name="Espace réservé du pied de page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Espace réservé du numéro de diapositive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1FD25-0A23-4652-B91E-DD4DEBAF5EC9}" type="slidenum">
              <a:rPr lang="en-GB" smtClean="0"/>
              <a:t>‹#›</a:t>
            </a:fld>
            <a:endParaRPr lang="en-GB"/>
          </a:p>
        </p:txBody>
      </p:sp>
    </p:spTree>
    <p:extLst>
      <p:ext uri="{BB962C8B-B14F-4D97-AF65-F5344CB8AC3E}">
        <p14:creationId xmlns:p14="http://schemas.microsoft.com/office/powerpoint/2010/main" val="266935078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animaphonics.com/soundboard.html" TargetMode="External"/><Relationship Id="rId2" Type="http://schemas.openxmlformats.org/officeDocument/2006/relationships/hyperlink" Target="https://www.animaphonics.com/earlyworms.html" TargetMode="External"/><Relationship Id="rId1" Type="http://schemas.openxmlformats.org/officeDocument/2006/relationships/slideLayout" Target="../slideLayouts/slideLayout1.xml"/><Relationship Id="rId5" Type="http://schemas.openxmlformats.org/officeDocument/2006/relationships/hyperlink" Target="https://www.animaphonics.com/uploads/9/2/6/9/92698508/a4_printable_frieze_23s22.pdf" TargetMode="External"/><Relationship Id="rId4" Type="http://schemas.openxmlformats.org/officeDocument/2006/relationships/hyperlink" Target="https://www.animaphonics.com/phase2-songs.htm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phonicsresources.net/Online/Resources/SoundBoard1/"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E9FAD9-DA1C-47D3-9D77-078A98EEDB61}"/>
              </a:ext>
            </a:extLst>
          </p:cNvPr>
          <p:cNvSpPr/>
          <p:nvPr/>
        </p:nvSpPr>
        <p:spPr>
          <a:xfrm>
            <a:off x="273000" y="189000"/>
            <a:ext cx="9360000" cy="6480000"/>
          </a:xfrm>
          <a:prstGeom prst="rect">
            <a:avLst/>
          </a:prstGeom>
          <a:no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B5B6F41-A9D6-4F81-A8DB-D625B064E085}"/>
              </a:ext>
            </a:extLst>
          </p:cNvPr>
          <p:cNvSpPr txBox="1"/>
          <p:nvPr/>
        </p:nvSpPr>
        <p:spPr>
          <a:xfrm>
            <a:off x="1173000" y="1989000"/>
            <a:ext cx="7560000" cy="2123658"/>
          </a:xfrm>
          <a:prstGeom prst="rect">
            <a:avLst/>
          </a:prstGeom>
          <a:noFill/>
        </p:spPr>
        <p:txBody>
          <a:bodyPr wrap="square" rtlCol="0">
            <a:spAutoFit/>
          </a:bodyPr>
          <a:lstStyle/>
          <a:p>
            <a:pPr algn="ctr"/>
            <a:r>
              <a:rPr lang="en-GB" sz="6600" b="1" dirty="0">
                <a:latin typeface="SassoonPrimaryInfant" pitchFamily="2" charset="0"/>
              </a:rPr>
              <a:t>Phonics Workshop</a:t>
            </a:r>
          </a:p>
          <a:p>
            <a:pPr algn="ctr"/>
            <a:r>
              <a:rPr lang="en-GB" sz="6600" b="1" dirty="0">
                <a:latin typeface="SassoonPrimaryInfant" pitchFamily="2" charset="0"/>
              </a:rPr>
              <a:t>Phases 2 and 3</a:t>
            </a:r>
          </a:p>
        </p:txBody>
      </p:sp>
    </p:spTree>
    <p:extLst>
      <p:ext uri="{BB962C8B-B14F-4D97-AF65-F5344CB8AC3E}">
        <p14:creationId xmlns:p14="http://schemas.microsoft.com/office/powerpoint/2010/main" val="4070325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E9FAD9-DA1C-47D3-9D77-078A98EEDB61}"/>
              </a:ext>
            </a:extLst>
          </p:cNvPr>
          <p:cNvSpPr/>
          <p:nvPr/>
        </p:nvSpPr>
        <p:spPr>
          <a:xfrm>
            <a:off x="273000" y="189000"/>
            <a:ext cx="9360000" cy="6480000"/>
          </a:xfrm>
          <a:prstGeom prst="rect">
            <a:avLst/>
          </a:prstGeom>
          <a:no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982A2525-46A2-4CEC-82FF-94D76A3229CF}"/>
              </a:ext>
            </a:extLst>
          </p:cNvPr>
          <p:cNvSpPr txBox="1"/>
          <p:nvPr/>
        </p:nvSpPr>
        <p:spPr>
          <a:xfrm>
            <a:off x="460513" y="825257"/>
            <a:ext cx="8984974" cy="4893647"/>
          </a:xfrm>
          <a:prstGeom prst="rect">
            <a:avLst/>
          </a:prstGeom>
          <a:noFill/>
        </p:spPr>
        <p:txBody>
          <a:bodyPr wrap="square" rtlCol="0">
            <a:spAutoFit/>
          </a:bodyPr>
          <a:lstStyle/>
          <a:p>
            <a:pPr algn="ctr"/>
            <a:r>
              <a:rPr lang="en-GB" sz="4800" b="1" dirty="0">
                <a:latin typeface="SassoonPrimaryInfant" pitchFamily="2" charset="0"/>
              </a:rPr>
              <a:t>Handwriting</a:t>
            </a:r>
          </a:p>
          <a:p>
            <a:pPr algn="ctr"/>
            <a:endParaRPr lang="en-GB" sz="4800" b="1" dirty="0">
              <a:latin typeface="SassoonPrimaryInfant" pitchFamily="2" charset="0"/>
            </a:endParaRPr>
          </a:p>
          <a:p>
            <a:pPr algn="just"/>
            <a:r>
              <a:rPr lang="en-GB" sz="3600" dirty="0">
                <a:latin typeface="SassoonPrimaryInfant" pitchFamily="2" charset="0"/>
              </a:rPr>
              <a:t>Anima has handwriting families.  Every child has brought home a letter formation booklet.</a:t>
            </a:r>
          </a:p>
          <a:p>
            <a:pPr algn="just"/>
            <a:endParaRPr lang="en-GB" sz="3600" dirty="0">
              <a:latin typeface="SassoonPrimaryInfant" pitchFamily="2" charset="0"/>
            </a:endParaRPr>
          </a:p>
          <a:p>
            <a:pPr algn="just"/>
            <a:r>
              <a:rPr lang="en-GB" sz="3600" dirty="0">
                <a:latin typeface="SassoonPrimaryInfant" pitchFamily="2" charset="0"/>
              </a:rPr>
              <a:t>The only way for children to get really good at correct letter formation is to practise, practise, practise …</a:t>
            </a:r>
            <a:endParaRPr lang="en-GB" sz="4800" dirty="0">
              <a:latin typeface="SassoonPrimaryInfant" pitchFamily="2" charset="0"/>
            </a:endParaRPr>
          </a:p>
        </p:txBody>
      </p:sp>
    </p:spTree>
    <p:extLst>
      <p:ext uri="{BB962C8B-B14F-4D97-AF65-F5344CB8AC3E}">
        <p14:creationId xmlns:p14="http://schemas.microsoft.com/office/powerpoint/2010/main" val="3169027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E9FAD9-DA1C-47D3-9D77-078A98EEDB61}"/>
              </a:ext>
            </a:extLst>
          </p:cNvPr>
          <p:cNvSpPr/>
          <p:nvPr/>
        </p:nvSpPr>
        <p:spPr>
          <a:xfrm>
            <a:off x="273000" y="189000"/>
            <a:ext cx="9360000" cy="6480000"/>
          </a:xfrm>
          <a:prstGeom prst="rect">
            <a:avLst/>
          </a:prstGeom>
          <a:no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982A2525-46A2-4CEC-82FF-94D76A3229CF}"/>
              </a:ext>
            </a:extLst>
          </p:cNvPr>
          <p:cNvSpPr txBox="1"/>
          <p:nvPr/>
        </p:nvSpPr>
        <p:spPr>
          <a:xfrm>
            <a:off x="460513" y="189000"/>
            <a:ext cx="8984974" cy="5693866"/>
          </a:xfrm>
          <a:prstGeom prst="rect">
            <a:avLst/>
          </a:prstGeom>
          <a:noFill/>
        </p:spPr>
        <p:txBody>
          <a:bodyPr wrap="square" rtlCol="0">
            <a:spAutoFit/>
          </a:bodyPr>
          <a:lstStyle/>
          <a:p>
            <a:pPr algn="ctr"/>
            <a:r>
              <a:rPr lang="en-GB" sz="4800" b="1" dirty="0">
                <a:latin typeface="SassoonPrimaryInfant" pitchFamily="2" charset="0"/>
              </a:rPr>
              <a:t>Writing</a:t>
            </a:r>
          </a:p>
          <a:p>
            <a:pPr algn="ctr"/>
            <a:endParaRPr lang="en-GB" sz="1000" b="1" dirty="0">
              <a:latin typeface="SassoonPrimaryInfant" pitchFamily="2" charset="0"/>
            </a:endParaRPr>
          </a:p>
          <a:p>
            <a:r>
              <a:rPr lang="en-GB" dirty="0">
                <a:latin typeface="SassoonPrimaryInfant" pitchFamily="2" charset="0"/>
              </a:rPr>
              <a:t>By the end of the year, your child should have attained the Early Learning Goal for writing…</a:t>
            </a:r>
          </a:p>
          <a:p>
            <a:endParaRPr lang="en-GB" dirty="0">
              <a:latin typeface="SassoonPrimaryInfant" pitchFamily="2" charset="0"/>
            </a:endParaRPr>
          </a:p>
          <a:p>
            <a:pPr marL="285750" indent="-285750">
              <a:buFont typeface="Arial" panose="020B0604020202020204" pitchFamily="34" charset="0"/>
              <a:buChar char="•"/>
            </a:pPr>
            <a:r>
              <a:rPr lang="en-US" b="1" dirty="0">
                <a:solidFill>
                  <a:srgbClr val="212529"/>
                </a:solidFill>
                <a:latin typeface="SassoonPrimaryInfant" pitchFamily="2" charset="0"/>
              </a:rPr>
              <a:t>Write </a:t>
            </a:r>
            <a:r>
              <a:rPr lang="en-US" b="1" dirty="0" err="1">
                <a:solidFill>
                  <a:srgbClr val="212529"/>
                </a:solidFill>
                <a:latin typeface="SassoonPrimaryInfant" pitchFamily="2" charset="0"/>
              </a:rPr>
              <a:t>recognisable</a:t>
            </a:r>
            <a:r>
              <a:rPr lang="en-US" b="1" dirty="0">
                <a:solidFill>
                  <a:srgbClr val="212529"/>
                </a:solidFill>
                <a:latin typeface="SassoonPrimaryInfant" pitchFamily="2" charset="0"/>
              </a:rPr>
              <a:t> letters, most of which are correctly formed;</a:t>
            </a:r>
          </a:p>
          <a:p>
            <a:pPr marL="285750" indent="-285750">
              <a:buFont typeface="Arial" panose="020B0604020202020204" pitchFamily="34" charset="0"/>
              <a:buChar char="•"/>
            </a:pPr>
            <a:r>
              <a:rPr lang="en-US" b="1" dirty="0">
                <a:solidFill>
                  <a:srgbClr val="212529"/>
                </a:solidFill>
                <a:latin typeface="SassoonPrimaryInfant" pitchFamily="2" charset="0"/>
              </a:rPr>
              <a:t>Spell words by identifying sounds in them and representing the sounds with a letter </a:t>
            </a:r>
            <a:r>
              <a:rPr lang="en-GB" b="1" dirty="0">
                <a:solidFill>
                  <a:srgbClr val="212529"/>
                </a:solidFill>
                <a:latin typeface="SassoonPrimaryInfant" pitchFamily="2" charset="0"/>
              </a:rPr>
              <a:t>or letters;</a:t>
            </a:r>
          </a:p>
          <a:p>
            <a:pPr marL="285750" indent="-285750">
              <a:buFont typeface="Arial" panose="020B0604020202020204" pitchFamily="34" charset="0"/>
              <a:buChar char="•"/>
            </a:pPr>
            <a:r>
              <a:rPr lang="en-US" b="1" dirty="0">
                <a:solidFill>
                  <a:srgbClr val="212529"/>
                </a:solidFill>
                <a:latin typeface="SassoonPrimaryInfant" pitchFamily="2" charset="0"/>
              </a:rPr>
              <a:t>Write simple phrases and sentences that can be read by others.</a:t>
            </a:r>
            <a:endParaRPr lang="en-GB" b="1" dirty="0">
              <a:latin typeface="SassoonPrimaryInfant" pitchFamily="2" charset="0"/>
            </a:endParaRPr>
          </a:p>
          <a:p>
            <a:endParaRPr lang="en-GB" dirty="0">
              <a:latin typeface="SassoonPrimaryInfant" pitchFamily="2" charset="0"/>
            </a:endParaRPr>
          </a:p>
          <a:p>
            <a:pPr algn="l"/>
            <a:r>
              <a:rPr lang="en-GB" dirty="0">
                <a:latin typeface="SassoonPrimaryInfant" pitchFamily="2" charset="0"/>
              </a:rPr>
              <a:t>Children’s INDEPENDENT writing is used for this.</a:t>
            </a:r>
          </a:p>
          <a:p>
            <a:pPr algn="l"/>
            <a:endParaRPr lang="en-GB" dirty="0">
              <a:latin typeface="SassoonPrimaryInfant" pitchFamily="2" charset="0"/>
            </a:endParaRPr>
          </a:p>
          <a:p>
            <a:pPr algn="l"/>
            <a:endParaRPr lang="en-GB" dirty="0">
              <a:latin typeface="SassoonPrimaryInfant" pitchFamily="2" charset="0"/>
            </a:endParaRPr>
          </a:p>
          <a:p>
            <a:endParaRPr lang="en-GB" dirty="0">
              <a:latin typeface="SassoonPrimaryInfant" pitchFamily="2" charset="0"/>
            </a:endParaRPr>
          </a:p>
          <a:p>
            <a:r>
              <a:rPr lang="en-GB" dirty="0">
                <a:latin typeface="SassoonPrimaryInfant" pitchFamily="2" charset="0"/>
              </a:rPr>
              <a:t>The Fine Motor Skills Early Learning Goal (ELG) is used when we assess handwriting. </a:t>
            </a:r>
          </a:p>
          <a:p>
            <a:r>
              <a:rPr lang="en-GB" dirty="0">
                <a:latin typeface="SassoonPrimaryInfant" pitchFamily="2" charset="0"/>
              </a:rPr>
              <a:t> </a:t>
            </a:r>
            <a:endParaRPr lang="en-US" sz="1800" b="0" i="0" u="none" strike="noStrike" baseline="0" dirty="0">
              <a:solidFill>
                <a:srgbClr val="212529"/>
              </a:solidFill>
              <a:latin typeface="Calibri" panose="020F0502020204030204" pitchFamily="34" charset="0"/>
            </a:endParaRPr>
          </a:p>
          <a:p>
            <a:pPr marL="285750" indent="-285750" algn="l">
              <a:buFont typeface="Arial" panose="020B0604020202020204" pitchFamily="34" charset="0"/>
              <a:buChar char="•"/>
            </a:pPr>
            <a:r>
              <a:rPr lang="en-US" sz="1800" b="1" i="0" u="none" strike="noStrike" baseline="0" dirty="0">
                <a:solidFill>
                  <a:srgbClr val="212529"/>
                </a:solidFill>
                <a:latin typeface="SassoonPrimaryInfant" pitchFamily="2" charset="0"/>
              </a:rPr>
              <a:t>Hold a pencil effectively in preparation for fluent writing – using the tripod grip in </a:t>
            </a:r>
            <a:r>
              <a:rPr lang="en-GB" sz="1800" b="1" i="0" u="none" strike="noStrike" baseline="0" dirty="0">
                <a:solidFill>
                  <a:srgbClr val="212529"/>
                </a:solidFill>
                <a:latin typeface="SassoonPrimaryInfant" pitchFamily="2" charset="0"/>
              </a:rPr>
              <a:t>almost all cases;</a:t>
            </a:r>
          </a:p>
          <a:p>
            <a:pPr marL="285750" indent="-285750" algn="l">
              <a:buFont typeface="Arial" panose="020B0604020202020204" pitchFamily="34" charset="0"/>
              <a:buChar char="•"/>
            </a:pPr>
            <a:r>
              <a:rPr lang="en-US" sz="1800" b="1" i="0" u="none" strike="noStrike" baseline="0" dirty="0">
                <a:solidFill>
                  <a:srgbClr val="212529"/>
                </a:solidFill>
                <a:latin typeface="SassoonPrimaryInfant" pitchFamily="2" charset="0"/>
              </a:rPr>
              <a:t>Use a range of small tools, including scissors, paint brushes and cutlery;</a:t>
            </a:r>
          </a:p>
          <a:p>
            <a:pPr marL="285750" indent="-285750" algn="l">
              <a:buFont typeface="Arial" panose="020B0604020202020204" pitchFamily="34" charset="0"/>
              <a:buChar char="•"/>
            </a:pPr>
            <a:r>
              <a:rPr lang="en-US" sz="1800" b="1" i="0" u="none" strike="noStrike" baseline="0" dirty="0">
                <a:solidFill>
                  <a:srgbClr val="212529"/>
                </a:solidFill>
                <a:latin typeface="SassoonPrimaryInfant" pitchFamily="2" charset="0"/>
              </a:rPr>
              <a:t>Begin to show accuracy and care when drawing.</a:t>
            </a:r>
            <a:endParaRPr lang="en-GB" sz="2000" b="1" dirty="0">
              <a:latin typeface="SassoonPrimaryInfant" pitchFamily="2" charset="0"/>
            </a:endParaRPr>
          </a:p>
        </p:txBody>
      </p:sp>
    </p:spTree>
    <p:extLst>
      <p:ext uri="{BB962C8B-B14F-4D97-AF65-F5344CB8AC3E}">
        <p14:creationId xmlns:p14="http://schemas.microsoft.com/office/powerpoint/2010/main" val="1834831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E9FAD9-DA1C-47D3-9D77-078A98EEDB61}"/>
              </a:ext>
            </a:extLst>
          </p:cNvPr>
          <p:cNvSpPr/>
          <p:nvPr/>
        </p:nvSpPr>
        <p:spPr>
          <a:xfrm>
            <a:off x="273000" y="189000"/>
            <a:ext cx="9360000" cy="6480000"/>
          </a:xfrm>
          <a:prstGeom prst="rect">
            <a:avLst/>
          </a:prstGeom>
          <a:no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982A2525-46A2-4CEC-82FF-94D76A3229CF}"/>
              </a:ext>
            </a:extLst>
          </p:cNvPr>
          <p:cNvSpPr txBox="1"/>
          <p:nvPr/>
        </p:nvSpPr>
        <p:spPr>
          <a:xfrm>
            <a:off x="460513" y="0"/>
            <a:ext cx="8984974" cy="1292662"/>
          </a:xfrm>
          <a:prstGeom prst="rect">
            <a:avLst/>
          </a:prstGeom>
          <a:noFill/>
        </p:spPr>
        <p:txBody>
          <a:bodyPr wrap="square" rtlCol="0">
            <a:spAutoFit/>
          </a:bodyPr>
          <a:lstStyle/>
          <a:p>
            <a:pPr algn="ctr"/>
            <a:r>
              <a:rPr lang="en-GB" sz="4800" b="1" dirty="0">
                <a:latin typeface="SassoonPrimaryInfant" pitchFamily="2" charset="0"/>
              </a:rPr>
              <a:t>Writing progression</a:t>
            </a:r>
          </a:p>
          <a:p>
            <a:pPr algn="ctr"/>
            <a:endParaRPr lang="en-GB" sz="1000" b="1" dirty="0">
              <a:latin typeface="SassoonPrimaryInfant" pitchFamily="2" charset="0"/>
            </a:endParaRPr>
          </a:p>
          <a:p>
            <a:endParaRPr lang="en-GB" sz="2000" dirty="0">
              <a:latin typeface="SassoonPrimaryInfant" pitchFamily="2" charset="0"/>
            </a:endParaRPr>
          </a:p>
        </p:txBody>
      </p:sp>
      <p:pic>
        <p:nvPicPr>
          <p:cNvPr id="4" name="Picture 3">
            <a:extLst>
              <a:ext uri="{FF2B5EF4-FFF2-40B4-BE49-F238E27FC236}">
                <a16:creationId xmlns:a16="http://schemas.microsoft.com/office/drawing/2014/main" id="{A841AE9D-675E-45FF-B617-7A1154BEF6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6974" y="817858"/>
            <a:ext cx="4272051" cy="5727219"/>
          </a:xfrm>
          <a:prstGeom prst="rect">
            <a:avLst/>
          </a:prstGeom>
        </p:spPr>
      </p:pic>
      <p:pic>
        <p:nvPicPr>
          <p:cNvPr id="6" name="Graphic 5" descr="Line Arrow: Straight">
            <a:extLst>
              <a:ext uri="{FF2B5EF4-FFF2-40B4-BE49-F238E27FC236}">
                <a16:creationId xmlns:a16="http://schemas.microsoft.com/office/drawing/2014/main" id="{F347226E-8CE8-4C3D-86A7-8C9F354354FF}"/>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27893" y="5135373"/>
            <a:ext cx="914400" cy="914400"/>
          </a:xfrm>
          <a:prstGeom prst="rect">
            <a:avLst/>
          </a:prstGeom>
        </p:spPr>
      </p:pic>
      <p:sp>
        <p:nvSpPr>
          <p:cNvPr id="7" name="TextBox 6">
            <a:extLst>
              <a:ext uri="{FF2B5EF4-FFF2-40B4-BE49-F238E27FC236}">
                <a16:creationId xmlns:a16="http://schemas.microsoft.com/office/drawing/2014/main" id="{5F6F7651-DB83-4E34-9749-70F96C5FB0E7}"/>
              </a:ext>
            </a:extLst>
          </p:cNvPr>
          <p:cNvSpPr txBox="1"/>
          <p:nvPr/>
        </p:nvSpPr>
        <p:spPr>
          <a:xfrm>
            <a:off x="7624393" y="4681619"/>
            <a:ext cx="1821094" cy="1754326"/>
          </a:xfrm>
          <a:prstGeom prst="rect">
            <a:avLst/>
          </a:prstGeom>
          <a:noFill/>
        </p:spPr>
        <p:txBody>
          <a:bodyPr wrap="square" rtlCol="0">
            <a:spAutoFit/>
          </a:bodyPr>
          <a:lstStyle/>
          <a:p>
            <a:pPr algn="just"/>
            <a:r>
              <a:rPr lang="en-GB" dirty="0">
                <a:latin typeface="SassoonPrimaryInfant" pitchFamily="2" charset="0"/>
              </a:rPr>
              <a:t>By the end of the year, we would expect children to be working at one of these stages.</a:t>
            </a:r>
          </a:p>
        </p:txBody>
      </p:sp>
      <p:pic>
        <p:nvPicPr>
          <p:cNvPr id="9" name="Graphic 8" descr="Line Arrow: Straight">
            <a:extLst>
              <a:ext uri="{FF2B5EF4-FFF2-40B4-BE49-F238E27FC236}">
                <a16:creationId xmlns:a16="http://schemas.microsoft.com/office/drawing/2014/main" id="{A7B45028-87D1-44DE-A995-5350EA1BE62D}"/>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806069" y="2072740"/>
            <a:ext cx="914400" cy="914400"/>
          </a:xfrm>
          <a:prstGeom prst="rect">
            <a:avLst/>
          </a:prstGeom>
        </p:spPr>
      </p:pic>
      <p:pic>
        <p:nvPicPr>
          <p:cNvPr id="10" name="Graphic 9" descr="Line Arrow: Straight">
            <a:extLst>
              <a:ext uri="{FF2B5EF4-FFF2-40B4-BE49-F238E27FC236}">
                <a16:creationId xmlns:a16="http://schemas.microsoft.com/office/drawing/2014/main" id="{861B2566-A74A-42CA-BDCC-6AE84C65873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806068" y="3310018"/>
            <a:ext cx="914400" cy="914400"/>
          </a:xfrm>
          <a:prstGeom prst="rect">
            <a:avLst/>
          </a:prstGeom>
        </p:spPr>
      </p:pic>
      <p:sp>
        <p:nvSpPr>
          <p:cNvPr id="11" name="TextBox 10">
            <a:extLst>
              <a:ext uri="{FF2B5EF4-FFF2-40B4-BE49-F238E27FC236}">
                <a16:creationId xmlns:a16="http://schemas.microsoft.com/office/drawing/2014/main" id="{900B80F1-FA1E-45C1-B2CA-55910FCE90ED}"/>
              </a:ext>
            </a:extLst>
          </p:cNvPr>
          <p:cNvSpPr txBox="1"/>
          <p:nvPr/>
        </p:nvSpPr>
        <p:spPr>
          <a:xfrm>
            <a:off x="105676" y="1395507"/>
            <a:ext cx="2175931" cy="2585323"/>
          </a:xfrm>
          <a:prstGeom prst="rect">
            <a:avLst/>
          </a:prstGeom>
          <a:noFill/>
        </p:spPr>
        <p:txBody>
          <a:bodyPr wrap="square" rtlCol="0">
            <a:spAutoFit/>
          </a:bodyPr>
          <a:lstStyle/>
          <a:p>
            <a:pPr algn="just"/>
            <a:r>
              <a:rPr lang="en-GB" dirty="0">
                <a:latin typeface="SassoonPrimaryInfant" pitchFamily="2" charset="0"/>
              </a:rPr>
              <a:t>When children come up from Nursery, they are usually working at one of these stages, most will attempt to write their names but few will attempt to write other words.</a:t>
            </a:r>
          </a:p>
        </p:txBody>
      </p:sp>
    </p:spTree>
    <p:extLst>
      <p:ext uri="{BB962C8B-B14F-4D97-AF65-F5344CB8AC3E}">
        <p14:creationId xmlns:p14="http://schemas.microsoft.com/office/powerpoint/2010/main" val="405819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E9FAD9-DA1C-47D3-9D77-078A98EEDB61}"/>
              </a:ext>
            </a:extLst>
          </p:cNvPr>
          <p:cNvSpPr/>
          <p:nvPr/>
        </p:nvSpPr>
        <p:spPr>
          <a:xfrm>
            <a:off x="273000" y="189000"/>
            <a:ext cx="9360000" cy="6480000"/>
          </a:xfrm>
          <a:prstGeom prst="rect">
            <a:avLst/>
          </a:prstGeom>
          <a:no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A528386-4BC2-409A-AEB6-4FCC69B75AFC}"/>
              </a:ext>
            </a:extLst>
          </p:cNvPr>
          <p:cNvSpPr txBox="1"/>
          <p:nvPr/>
        </p:nvSpPr>
        <p:spPr>
          <a:xfrm>
            <a:off x="273000" y="189000"/>
            <a:ext cx="9454096" cy="6555641"/>
          </a:xfrm>
          <a:prstGeom prst="rect">
            <a:avLst/>
          </a:prstGeom>
          <a:solidFill>
            <a:srgbClr val="FFFF99"/>
          </a:solidFill>
        </p:spPr>
        <p:txBody>
          <a:bodyPr wrap="square" rtlCol="0">
            <a:spAutoFit/>
          </a:bodyPr>
          <a:lstStyle/>
          <a:p>
            <a:pPr algn="ctr"/>
            <a:r>
              <a:rPr lang="en-GB" sz="4800" b="1" dirty="0">
                <a:latin typeface="SassoonPrimaryInfant" pitchFamily="2" charset="0"/>
              </a:rPr>
              <a:t>How we teach writing</a:t>
            </a:r>
          </a:p>
          <a:p>
            <a:pPr algn="ctr"/>
            <a:endParaRPr lang="en-GB" sz="1200" b="1" dirty="0">
              <a:latin typeface="SassoonPrimaryInfant" pitchFamily="2" charset="0"/>
            </a:endParaRPr>
          </a:p>
          <a:p>
            <a:pPr algn="just"/>
            <a:r>
              <a:rPr lang="en-GB" sz="2000" dirty="0">
                <a:latin typeface="SassoonPrimaryInfant" pitchFamily="2" charset="0"/>
              </a:rPr>
              <a:t>We frequently demonstrate writing a sentence with the class.  Children have the opportunity to go to the writing table to write a sentence.  It is okay to use a sound card or to find a word from the word bank.  </a:t>
            </a:r>
          </a:p>
          <a:p>
            <a:pPr algn="just"/>
            <a:endParaRPr lang="en-GB" sz="2000" dirty="0">
              <a:latin typeface="SassoonPrimaryInfant" pitchFamily="2" charset="0"/>
            </a:endParaRPr>
          </a:p>
          <a:p>
            <a:pPr algn="just"/>
            <a:r>
              <a:rPr lang="en-GB" sz="2000" dirty="0">
                <a:latin typeface="SassoonPrimaryInfant" pitchFamily="2" charset="0"/>
              </a:rPr>
              <a:t>After Christmas we have Funky Fingers sessions.  Two letter formations are taught, children practise writing their name, using scissors and build up fine motor control muscles.</a:t>
            </a:r>
          </a:p>
          <a:p>
            <a:pPr algn="just"/>
            <a:endParaRPr lang="en-GB" sz="2000" dirty="0">
              <a:latin typeface="SassoonPrimaryInfant" pitchFamily="2" charset="0"/>
            </a:endParaRPr>
          </a:p>
          <a:p>
            <a:pPr algn="just"/>
            <a:r>
              <a:rPr lang="en-GB" sz="2000" dirty="0">
                <a:latin typeface="SassoonPrimaryInfant" pitchFamily="2" charset="0"/>
              </a:rPr>
              <a:t>Every week the children will complete a piece of writing with support from an adult.  We will teach them strategies to improve their writing.</a:t>
            </a:r>
          </a:p>
          <a:p>
            <a:pPr algn="just"/>
            <a:endParaRPr lang="en-GB" sz="2000" dirty="0">
              <a:latin typeface="SassoonPrimaryInfant" pitchFamily="2" charset="0"/>
            </a:endParaRPr>
          </a:p>
          <a:p>
            <a:pPr algn="just"/>
            <a:r>
              <a:rPr lang="en-GB" sz="2000" dirty="0">
                <a:latin typeface="SassoonPrimaryInfant" pitchFamily="2" charset="0"/>
              </a:rPr>
              <a:t>Phonics sessions support writing.</a:t>
            </a:r>
          </a:p>
          <a:p>
            <a:pPr algn="just"/>
            <a:endParaRPr lang="en-GB" sz="2000" dirty="0">
              <a:latin typeface="SassoonPrimaryInfant" pitchFamily="2" charset="0"/>
            </a:endParaRPr>
          </a:p>
          <a:p>
            <a:pPr algn="just"/>
            <a:r>
              <a:rPr lang="en-GB" sz="2000" dirty="0">
                <a:latin typeface="SassoonPrimaryInfant" pitchFamily="2" charset="0"/>
              </a:rPr>
              <a:t>Children are encouraged to write independently in all areas of the classroom and outside.  </a:t>
            </a:r>
          </a:p>
          <a:p>
            <a:pPr algn="just"/>
            <a:endParaRPr lang="en-GB" sz="2000" dirty="0">
              <a:latin typeface="SassoonPrimaryInfant" pitchFamily="2" charset="0"/>
            </a:endParaRPr>
          </a:p>
          <a:p>
            <a:pPr algn="just"/>
            <a:r>
              <a:rPr lang="en-GB" sz="2000" dirty="0">
                <a:latin typeface="SassoonPrimaryInfant" pitchFamily="2" charset="0"/>
              </a:rPr>
              <a:t>The more writing children do, the better they will get.  If your child wants to write at home, encourage them!  It will help them to build their confidence and become a better writer.</a:t>
            </a:r>
          </a:p>
        </p:txBody>
      </p:sp>
    </p:spTree>
    <p:extLst>
      <p:ext uri="{BB962C8B-B14F-4D97-AF65-F5344CB8AC3E}">
        <p14:creationId xmlns:p14="http://schemas.microsoft.com/office/powerpoint/2010/main" val="4111691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E9FAD9-DA1C-47D3-9D77-078A98EEDB61}"/>
              </a:ext>
            </a:extLst>
          </p:cNvPr>
          <p:cNvSpPr/>
          <p:nvPr/>
        </p:nvSpPr>
        <p:spPr>
          <a:xfrm>
            <a:off x="273000" y="189000"/>
            <a:ext cx="9360000" cy="6480000"/>
          </a:xfrm>
          <a:prstGeom prst="rect">
            <a:avLst/>
          </a:prstGeom>
          <a:no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8DDFBF1E-0120-47A4-993A-2265FA1E9AC6}"/>
              </a:ext>
            </a:extLst>
          </p:cNvPr>
          <p:cNvSpPr txBox="1"/>
          <p:nvPr/>
        </p:nvSpPr>
        <p:spPr>
          <a:xfrm>
            <a:off x="715617" y="662609"/>
            <a:ext cx="8534400" cy="4708981"/>
          </a:xfrm>
          <a:prstGeom prst="rect">
            <a:avLst/>
          </a:prstGeom>
          <a:noFill/>
        </p:spPr>
        <p:txBody>
          <a:bodyPr wrap="square" rtlCol="0">
            <a:spAutoFit/>
          </a:bodyPr>
          <a:lstStyle/>
          <a:p>
            <a:pPr algn="ctr"/>
            <a:r>
              <a:rPr lang="en-GB" sz="4800" b="1" dirty="0">
                <a:latin typeface="SassoonPrimaryInfant" pitchFamily="2" charset="0"/>
              </a:rPr>
              <a:t>Ideas for games</a:t>
            </a:r>
          </a:p>
          <a:p>
            <a:pPr algn="ctr"/>
            <a:endParaRPr lang="en-GB" sz="2800" b="1" dirty="0">
              <a:latin typeface="SassoonPrimaryInfant" pitchFamily="2" charset="0"/>
            </a:endParaRPr>
          </a:p>
          <a:p>
            <a:pPr algn="just"/>
            <a:r>
              <a:rPr lang="en-GB" sz="2800" dirty="0">
                <a:latin typeface="SassoonPrimaryInfant" pitchFamily="2" charset="0"/>
              </a:rPr>
              <a:t>The best place to get ideas for games is Pinterest.  If you search for Phonics Phase 2 (or 3) games, you will get a good selection.</a:t>
            </a:r>
          </a:p>
          <a:p>
            <a:pPr algn="just"/>
            <a:endParaRPr lang="en-GB" sz="2800" dirty="0">
              <a:latin typeface="SassoonPrimaryInfant" pitchFamily="2" charset="0"/>
            </a:endParaRPr>
          </a:p>
          <a:p>
            <a:pPr algn="just"/>
            <a:r>
              <a:rPr lang="en-GB" sz="2800" dirty="0">
                <a:latin typeface="SassoonPrimaryInfant" pitchFamily="2" charset="0"/>
              </a:rPr>
              <a:t>You can adapt the ideas depending on whether your child is learning sounds or reading words.</a:t>
            </a:r>
          </a:p>
          <a:p>
            <a:pPr algn="just"/>
            <a:endParaRPr lang="en-GB" sz="2800" dirty="0">
              <a:latin typeface="SassoonPrimaryInfant" pitchFamily="2" charset="0"/>
            </a:endParaRPr>
          </a:p>
          <a:p>
            <a:pPr algn="just"/>
            <a:r>
              <a:rPr lang="en-GB" sz="2800" dirty="0">
                <a:latin typeface="SassoonPrimaryInfant" pitchFamily="2" charset="0"/>
              </a:rPr>
              <a:t>Here are some ideas …</a:t>
            </a:r>
          </a:p>
        </p:txBody>
      </p:sp>
    </p:spTree>
    <p:extLst>
      <p:ext uri="{BB962C8B-B14F-4D97-AF65-F5344CB8AC3E}">
        <p14:creationId xmlns:p14="http://schemas.microsoft.com/office/powerpoint/2010/main" val="606948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E9FAD9-DA1C-47D3-9D77-078A98EEDB61}"/>
              </a:ext>
            </a:extLst>
          </p:cNvPr>
          <p:cNvSpPr/>
          <p:nvPr/>
        </p:nvSpPr>
        <p:spPr>
          <a:xfrm>
            <a:off x="273000" y="189000"/>
            <a:ext cx="9360000" cy="6480000"/>
          </a:xfrm>
          <a:prstGeom prst="rect">
            <a:avLst/>
          </a:prstGeom>
          <a:no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9669A2DB-811D-4D44-917E-2B172E5D509A}"/>
              </a:ext>
            </a:extLst>
          </p:cNvPr>
          <p:cNvPicPr>
            <a:picLocks noChangeAspect="1"/>
          </p:cNvPicPr>
          <p:nvPr/>
        </p:nvPicPr>
        <p:blipFill>
          <a:blip r:embed="rId2"/>
          <a:stretch>
            <a:fillRect/>
          </a:stretch>
        </p:blipFill>
        <p:spPr>
          <a:xfrm>
            <a:off x="666750" y="393700"/>
            <a:ext cx="4552950" cy="6070600"/>
          </a:xfrm>
          <a:prstGeom prst="rect">
            <a:avLst/>
          </a:prstGeom>
        </p:spPr>
      </p:pic>
      <p:sp>
        <p:nvSpPr>
          <p:cNvPr id="3" name="TextBox 2">
            <a:extLst>
              <a:ext uri="{FF2B5EF4-FFF2-40B4-BE49-F238E27FC236}">
                <a16:creationId xmlns:a16="http://schemas.microsoft.com/office/drawing/2014/main" id="{E25C169D-76A9-46B8-8A55-BC17A500473D}"/>
              </a:ext>
            </a:extLst>
          </p:cNvPr>
          <p:cNvSpPr txBox="1"/>
          <p:nvPr/>
        </p:nvSpPr>
        <p:spPr>
          <a:xfrm>
            <a:off x="5705475" y="1443841"/>
            <a:ext cx="3838575" cy="3970318"/>
          </a:xfrm>
          <a:prstGeom prst="rect">
            <a:avLst/>
          </a:prstGeom>
          <a:noFill/>
        </p:spPr>
        <p:txBody>
          <a:bodyPr wrap="square" rtlCol="0">
            <a:spAutoFit/>
          </a:bodyPr>
          <a:lstStyle/>
          <a:p>
            <a:pPr algn="ctr"/>
            <a:r>
              <a:rPr lang="en-GB" sz="2800" dirty="0">
                <a:latin typeface="SassoonCRInfant" panose="02010503020300020003" pitchFamily="2" charset="0"/>
              </a:rPr>
              <a:t>You could write sounds or </a:t>
            </a:r>
            <a:r>
              <a:rPr lang="en-GB" sz="2800" dirty="0" err="1">
                <a:latin typeface="SassoonCRInfant" panose="02010503020300020003" pitchFamily="2" charset="0"/>
              </a:rPr>
              <a:t>cvc</a:t>
            </a:r>
            <a:r>
              <a:rPr lang="en-GB" sz="2800" dirty="0">
                <a:latin typeface="SassoonCRInfant" panose="02010503020300020003" pitchFamily="2" charset="0"/>
              </a:rPr>
              <a:t> words on bananas, for your child to read before they can eat them.</a:t>
            </a:r>
          </a:p>
          <a:p>
            <a:endParaRPr lang="en-GB" sz="2800" dirty="0">
              <a:latin typeface="SassoonCRInfant" panose="02010503020300020003" pitchFamily="2" charset="0"/>
            </a:endParaRPr>
          </a:p>
          <a:p>
            <a:pPr algn="ctr"/>
            <a:r>
              <a:rPr lang="en-GB" sz="2800" dirty="0">
                <a:latin typeface="SassoonCRInfant" panose="02010503020300020003" pitchFamily="2" charset="0"/>
              </a:rPr>
              <a:t>You could also do this on other packaging or wrappers.</a:t>
            </a:r>
          </a:p>
        </p:txBody>
      </p:sp>
    </p:spTree>
    <p:extLst>
      <p:ext uri="{BB962C8B-B14F-4D97-AF65-F5344CB8AC3E}">
        <p14:creationId xmlns:p14="http://schemas.microsoft.com/office/powerpoint/2010/main" val="3613190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E9FAD9-DA1C-47D3-9D77-078A98EEDB61}"/>
              </a:ext>
            </a:extLst>
          </p:cNvPr>
          <p:cNvSpPr/>
          <p:nvPr/>
        </p:nvSpPr>
        <p:spPr>
          <a:xfrm>
            <a:off x="273000" y="189000"/>
            <a:ext cx="9360000" cy="6480000"/>
          </a:xfrm>
          <a:prstGeom prst="rect">
            <a:avLst/>
          </a:prstGeom>
          <a:no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C014C15C-8194-408B-B008-C2FA89F4E88B}"/>
              </a:ext>
            </a:extLst>
          </p:cNvPr>
          <p:cNvPicPr>
            <a:picLocks noChangeAspect="1"/>
          </p:cNvPicPr>
          <p:nvPr/>
        </p:nvPicPr>
        <p:blipFill>
          <a:blip r:embed="rId2"/>
          <a:stretch>
            <a:fillRect/>
          </a:stretch>
        </p:blipFill>
        <p:spPr>
          <a:xfrm>
            <a:off x="1849382" y="440447"/>
            <a:ext cx="6207235" cy="4655428"/>
          </a:xfrm>
          <a:prstGeom prst="rect">
            <a:avLst/>
          </a:prstGeom>
        </p:spPr>
      </p:pic>
      <p:sp>
        <p:nvSpPr>
          <p:cNvPr id="4" name="TextBox 3">
            <a:extLst>
              <a:ext uri="{FF2B5EF4-FFF2-40B4-BE49-F238E27FC236}">
                <a16:creationId xmlns:a16="http://schemas.microsoft.com/office/drawing/2014/main" id="{FE1BFA4F-B7B4-49D1-9FEF-7B71F55075EE}"/>
              </a:ext>
            </a:extLst>
          </p:cNvPr>
          <p:cNvSpPr txBox="1"/>
          <p:nvPr/>
        </p:nvSpPr>
        <p:spPr>
          <a:xfrm>
            <a:off x="514350" y="5305425"/>
            <a:ext cx="8905875" cy="1384995"/>
          </a:xfrm>
          <a:prstGeom prst="rect">
            <a:avLst/>
          </a:prstGeom>
          <a:noFill/>
        </p:spPr>
        <p:txBody>
          <a:bodyPr wrap="square" rtlCol="0">
            <a:spAutoFit/>
          </a:bodyPr>
          <a:lstStyle/>
          <a:p>
            <a:pPr algn="ctr"/>
            <a:r>
              <a:rPr lang="en-GB" sz="2800" dirty="0">
                <a:latin typeface="SassoonCRInfant" panose="02010503020300020003" pitchFamily="2" charset="0"/>
              </a:rPr>
              <a:t>Make a phonics car park.  Write the sounds or words on the cars and the parking space, your child can match them up and read them as they park the cars in the right spaces.</a:t>
            </a:r>
          </a:p>
        </p:txBody>
      </p:sp>
    </p:spTree>
    <p:extLst>
      <p:ext uri="{BB962C8B-B14F-4D97-AF65-F5344CB8AC3E}">
        <p14:creationId xmlns:p14="http://schemas.microsoft.com/office/powerpoint/2010/main" val="3790804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E9FAD9-DA1C-47D3-9D77-078A98EEDB61}"/>
              </a:ext>
            </a:extLst>
          </p:cNvPr>
          <p:cNvSpPr/>
          <p:nvPr/>
        </p:nvSpPr>
        <p:spPr>
          <a:xfrm>
            <a:off x="273000" y="189000"/>
            <a:ext cx="9360000" cy="6480000"/>
          </a:xfrm>
          <a:prstGeom prst="rect">
            <a:avLst/>
          </a:prstGeom>
          <a:no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F7E7E9B9-2F8D-4DDC-850D-B021CADFB19B}"/>
              </a:ext>
            </a:extLst>
          </p:cNvPr>
          <p:cNvPicPr>
            <a:picLocks noChangeAspect="1"/>
          </p:cNvPicPr>
          <p:nvPr/>
        </p:nvPicPr>
        <p:blipFill rotWithShape="1">
          <a:blip r:embed="rId2"/>
          <a:srcRect l="14157" t="7671" r="10150" b="40718"/>
          <a:stretch/>
        </p:blipFill>
        <p:spPr>
          <a:xfrm>
            <a:off x="3314700" y="590550"/>
            <a:ext cx="3419475" cy="3495676"/>
          </a:xfrm>
          <a:prstGeom prst="rect">
            <a:avLst/>
          </a:prstGeom>
        </p:spPr>
      </p:pic>
      <p:sp>
        <p:nvSpPr>
          <p:cNvPr id="2" name="TextBox 1">
            <a:extLst>
              <a:ext uri="{FF2B5EF4-FFF2-40B4-BE49-F238E27FC236}">
                <a16:creationId xmlns:a16="http://schemas.microsoft.com/office/drawing/2014/main" id="{02AB5F06-5F51-423F-B8A5-1175891F131A}"/>
              </a:ext>
            </a:extLst>
          </p:cNvPr>
          <p:cNvSpPr txBox="1"/>
          <p:nvPr/>
        </p:nvSpPr>
        <p:spPr>
          <a:xfrm>
            <a:off x="609600" y="4838700"/>
            <a:ext cx="8601075" cy="954107"/>
          </a:xfrm>
          <a:prstGeom prst="rect">
            <a:avLst/>
          </a:prstGeom>
          <a:noFill/>
        </p:spPr>
        <p:txBody>
          <a:bodyPr wrap="square" rtlCol="0">
            <a:spAutoFit/>
          </a:bodyPr>
          <a:lstStyle/>
          <a:p>
            <a:pPr algn="ctr"/>
            <a:r>
              <a:rPr lang="en-GB" sz="2800" dirty="0">
                <a:latin typeface="SassoonCRInfant" panose="02010503020300020003" pitchFamily="2" charset="0"/>
              </a:rPr>
              <a:t>Write sounds or words on skittles.  When they get knocked down, your child can read them to you.</a:t>
            </a:r>
          </a:p>
        </p:txBody>
      </p:sp>
    </p:spTree>
    <p:extLst>
      <p:ext uri="{BB962C8B-B14F-4D97-AF65-F5344CB8AC3E}">
        <p14:creationId xmlns:p14="http://schemas.microsoft.com/office/powerpoint/2010/main" val="3738979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E9FAD9-DA1C-47D3-9D77-078A98EEDB61}"/>
              </a:ext>
            </a:extLst>
          </p:cNvPr>
          <p:cNvSpPr/>
          <p:nvPr/>
        </p:nvSpPr>
        <p:spPr>
          <a:xfrm>
            <a:off x="273000" y="189000"/>
            <a:ext cx="9360000" cy="6480000"/>
          </a:xfrm>
          <a:prstGeom prst="rect">
            <a:avLst/>
          </a:prstGeom>
          <a:no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B9EF489A-9EFE-4915-AEE8-6448261BE40A}"/>
              </a:ext>
            </a:extLst>
          </p:cNvPr>
          <p:cNvPicPr>
            <a:picLocks noChangeAspect="1"/>
          </p:cNvPicPr>
          <p:nvPr/>
        </p:nvPicPr>
        <p:blipFill>
          <a:blip r:embed="rId2"/>
          <a:stretch>
            <a:fillRect/>
          </a:stretch>
        </p:blipFill>
        <p:spPr>
          <a:xfrm>
            <a:off x="3189027" y="704850"/>
            <a:ext cx="3527946" cy="3352800"/>
          </a:xfrm>
          <a:prstGeom prst="rect">
            <a:avLst/>
          </a:prstGeom>
        </p:spPr>
      </p:pic>
      <p:sp>
        <p:nvSpPr>
          <p:cNvPr id="3" name="TextBox 2">
            <a:extLst>
              <a:ext uri="{FF2B5EF4-FFF2-40B4-BE49-F238E27FC236}">
                <a16:creationId xmlns:a16="http://schemas.microsoft.com/office/drawing/2014/main" id="{2ACAB981-8A4F-4FF9-B161-7711150E5CDD}"/>
              </a:ext>
            </a:extLst>
          </p:cNvPr>
          <p:cNvSpPr txBox="1"/>
          <p:nvPr/>
        </p:nvSpPr>
        <p:spPr>
          <a:xfrm>
            <a:off x="695325" y="4505325"/>
            <a:ext cx="8343900" cy="1815882"/>
          </a:xfrm>
          <a:prstGeom prst="rect">
            <a:avLst/>
          </a:prstGeom>
          <a:noFill/>
        </p:spPr>
        <p:txBody>
          <a:bodyPr wrap="square" rtlCol="0">
            <a:spAutoFit/>
          </a:bodyPr>
          <a:lstStyle/>
          <a:p>
            <a:pPr algn="ctr"/>
            <a:r>
              <a:rPr lang="en-GB" sz="2800" dirty="0">
                <a:latin typeface="SassoonCRInfant" panose="02010503020300020003" pitchFamily="2" charset="0"/>
              </a:rPr>
              <a:t>You probably have lots of games at home that you can adapt.  If you have Pop-up Pirate, you can write sounds or words on the swords, your child can read these before they can put them into the barrel.</a:t>
            </a:r>
          </a:p>
        </p:txBody>
      </p:sp>
    </p:spTree>
    <p:extLst>
      <p:ext uri="{BB962C8B-B14F-4D97-AF65-F5344CB8AC3E}">
        <p14:creationId xmlns:p14="http://schemas.microsoft.com/office/powerpoint/2010/main" val="246998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E9FAD9-DA1C-47D3-9D77-078A98EEDB61}"/>
              </a:ext>
            </a:extLst>
          </p:cNvPr>
          <p:cNvSpPr/>
          <p:nvPr/>
        </p:nvSpPr>
        <p:spPr>
          <a:xfrm>
            <a:off x="273000" y="189000"/>
            <a:ext cx="9360000" cy="6480000"/>
          </a:xfrm>
          <a:prstGeom prst="rect">
            <a:avLst/>
          </a:prstGeom>
          <a:no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A528386-4BC2-409A-AEB6-4FCC69B75AFC}"/>
              </a:ext>
            </a:extLst>
          </p:cNvPr>
          <p:cNvSpPr txBox="1"/>
          <p:nvPr/>
        </p:nvSpPr>
        <p:spPr>
          <a:xfrm>
            <a:off x="646043" y="363915"/>
            <a:ext cx="8613913" cy="5878532"/>
          </a:xfrm>
          <a:prstGeom prst="rect">
            <a:avLst/>
          </a:prstGeom>
          <a:noFill/>
        </p:spPr>
        <p:txBody>
          <a:bodyPr wrap="square" rtlCol="0">
            <a:spAutoFit/>
          </a:bodyPr>
          <a:lstStyle/>
          <a:p>
            <a:pPr algn="ctr"/>
            <a:r>
              <a:rPr lang="en-GB" sz="4800" b="1" dirty="0">
                <a:latin typeface="SassoonPrimaryInfant" pitchFamily="2" charset="0"/>
              </a:rPr>
              <a:t>Useful places</a:t>
            </a:r>
          </a:p>
          <a:p>
            <a:pPr algn="ctr"/>
            <a:endParaRPr lang="en-GB" sz="4800" b="1" dirty="0">
              <a:latin typeface="SassoonPrimaryInfant" pitchFamily="2" charset="0"/>
            </a:endParaRPr>
          </a:p>
          <a:p>
            <a:pPr algn="just"/>
            <a:r>
              <a:rPr lang="en-GB" sz="2000" dirty="0">
                <a:latin typeface="SassoonPrimaryInfant" pitchFamily="2" charset="0"/>
              </a:rPr>
              <a:t>There are lots of apps and ideas available that are helpful for children.  Try to make sure you have checked it out first and that the phonemes are correctly articulated.  Some American apps and sites don’t teach phonics the same way we do and may not be accurate.</a:t>
            </a:r>
          </a:p>
          <a:p>
            <a:endParaRPr lang="en-GB" sz="2000" dirty="0">
              <a:latin typeface="SassoonPrimaryInfant" pitchFamily="2" charset="0"/>
            </a:endParaRPr>
          </a:p>
          <a:p>
            <a:r>
              <a:rPr lang="en-GB" sz="2000" dirty="0">
                <a:latin typeface="SassoonPrimaryInfant" pitchFamily="2" charset="0"/>
              </a:rPr>
              <a:t>Anima Phonics website</a:t>
            </a:r>
          </a:p>
          <a:p>
            <a:r>
              <a:rPr lang="en-GB" sz="2000" dirty="0" err="1">
                <a:latin typeface="SassoonPrimaryInfant" pitchFamily="2" charset="0"/>
              </a:rPr>
              <a:t>Nessy</a:t>
            </a:r>
            <a:r>
              <a:rPr lang="en-GB" sz="2000" dirty="0">
                <a:latin typeface="SassoonPrimaryInfant" pitchFamily="2" charset="0"/>
              </a:rPr>
              <a:t> website and apps (including Hairy Phonics)</a:t>
            </a:r>
          </a:p>
          <a:p>
            <a:r>
              <a:rPr lang="en-GB" sz="2000" dirty="0" err="1">
                <a:latin typeface="SassoonPrimaryInfant" pitchFamily="2" charset="0"/>
              </a:rPr>
              <a:t>Zat</a:t>
            </a:r>
            <a:r>
              <a:rPr lang="en-GB" sz="2000" dirty="0">
                <a:latin typeface="SassoonPrimaryInfant" pitchFamily="2" charset="0"/>
              </a:rPr>
              <a:t> phonics website and app</a:t>
            </a:r>
          </a:p>
          <a:p>
            <a:r>
              <a:rPr lang="en-GB" sz="2000" dirty="0">
                <a:latin typeface="SassoonPrimaryInfant" pitchFamily="2" charset="0"/>
              </a:rPr>
              <a:t>Phonics Play website</a:t>
            </a:r>
          </a:p>
          <a:p>
            <a:r>
              <a:rPr lang="en-GB" sz="2000" dirty="0">
                <a:latin typeface="SassoonPrimaryInfant" pitchFamily="2" charset="0"/>
              </a:rPr>
              <a:t>Phonics Bloom website</a:t>
            </a:r>
          </a:p>
          <a:p>
            <a:r>
              <a:rPr lang="en-GB" sz="2000" dirty="0" err="1">
                <a:latin typeface="SassoonPrimaryInfant" pitchFamily="2" charset="0"/>
              </a:rPr>
              <a:t>Alphablocks</a:t>
            </a:r>
            <a:r>
              <a:rPr lang="en-GB" sz="2000" dirty="0">
                <a:latin typeface="SassoonPrimaryInfant" pitchFamily="2" charset="0"/>
              </a:rPr>
              <a:t> videos (BBC – can be found on </a:t>
            </a:r>
            <a:r>
              <a:rPr lang="en-GB" sz="2000" dirty="0" err="1">
                <a:latin typeface="SassoonPrimaryInfant" pitchFamily="2" charset="0"/>
              </a:rPr>
              <a:t>Cbeebies</a:t>
            </a:r>
            <a:r>
              <a:rPr lang="en-GB" sz="2000" dirty="0">
                <a:latin typeface="SassoonPrimaryInfant" pitchFamily="2" charset="0"/>
              </a:rPr>
              <a:t> iPlayer, YouTube and DVD)</a:t>
            </a:r>
          </a:p>
          <a:p>
            <a:r>
              <a:rPr lang="en-GB" sz="2000" dirty="0">
                <a:latin typeface="SassoonPrimaryInfant" pitchFamily="2" charset="0"/>
              </a:rPr>
              <a:t>Mr Thorne phonics / Geraldine Giraffe (YouTube)</a:t>
            </a:r>
          </a:p>
          <a:p>
            <a:r>
              <a:rPr lang="en-GB" sz="2000" dirty="0">
                <a:latin typeface="SassoonPrimaryInfant" pitchFamily="2" charset="0"/>
              </a:rPr>
              <a:t>Hook Infant School website and Facebook page</a:t>
            </a:r>
          </a:p>
          <a:p>
            <a:endParaRPr lang="en-GB" sz="2000" dirty="0">
              <a:latin typeface="SassoonPrimaryInfant" pitchFamily="2" charset="0"/>
            </a:endParaRPr>
          </a:p>
        </p:txBody>
      </p:sp>
    </p:spTree>
    <p:extLst>
      <p:ext uri="{BB962C8B-B14F-4D97-AF65-F5344CB8AC3E}">
        <p14:creationId xmlns:p14="http://schemas.microsoft.com/office/powerpoint/2010/main" val="868400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E9FAD9-DA1C-47D3-9D77-078A98EEDB61}"/>
              </a:ext>
            </a:extLst>
          </p:cNvPr>
          <p:cNvSpPr/>
          <p:nvPr/>
        </p:nvSpPr>
        <p:spPr>
          <a:xfrm>
            <a:off x="273000" y="189000"/>
            <a:ext cx="9360000" cy="6480000"/>
          </a:xfrm>
          <a:prstGeom prst="rect">
            <a:avLst/>
          </a:prstGeom>
          <a:no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FC66B5DD-BF6D-42BC-9FCD-BB288DBFBA88}"/>
              </a:ext>
            </a:extLst>
          </p:cNvPr>
          <p:cNvSpPr txBox="1"/>
          <p:nvPr/>
        </p:nvSpPr>
        <p:spPr>
          <a:xfrm>
            <a:off x="633000" y="366623"/>
            <a:ext cx="8640000" cy="5693866"/>
          </a:xfrm>
          <a:prstGeom prst="rect">
            <a:avLst/>
          </a:prstGeom>
          <a:noFill/>
        </p:spPr>
        <p:txBody>
          <a:bodyPr wrap="square" rtlCol="0">
            <a:spAutoFit/>
          </a:bodyPr>
          <a:lstStyle/>
          <a:p>
            <a:pPr algn="ctr"/>
            <a:r>
              <a:rPr lang="en-GB" sz="4000" b="1" dirty="0">
                <a:latin typeface="SassoonPrimaryInfant" pitchFamily="2" charset="0"/>
              </a:rPr>
              <a:t>What is phonics?</a:t>
            </a:r>
          </a:p>
          <a:p>
            <a:pPr algn="ctr"/>
            <a:endParaRPr lang="en-GB" sz="1200" b="1" dirty="0">
              <a:latin typeface="SassoonPrimaryInfant" pitchFamily="2" charset="0"/>
            </a:endParaRPr>
          </a:p>
          <a:p>
            <a:pPr algn="ctr"/>
            <a:endParaRPr lang="en-GB" sz="1200" b="1" dirty="0">
              <a:latin typeface="SassoonPrimaryInfant" pitchFamily="2" charset="0"/>
            </a:endParaRPr>
          </a:p>
          <a:p>
            <a:pPr algn="ctr"/>
            <a:endParaRPr lang="en-GB" sz="1200" b="1" dirty="0">
              <a:latin typeface="SassoonPrimaryInfant" pitchFamily="2" charset="0"/>
            </a:endParaRPr>
          </a:p>
          <a:p>
            <a:pPr algn="just"/>
            <a:r>
              <a:rPr lang="en-GB" sz="2400" dirty="0">
                <a:latin typeface="SassoonPrimaryInfant" pitchFamily="2" charset="0"/>
              </a:rPr>
              <a:t>Phonics is a way of teaching children to read and write.</a:t>
            </a:r>
          </a:p>
          <a:p>
            <a:pPr algn="just"/>
            <a:endParaRPr lang="en-GB" sz="2400" dirty="0">
              <a:latin typeface="SassoonPrimaryInfant" pitchFamily="2" charset="0"/>
            </a:endParaRPr>
          </a:p>
          <a:p>
            <a:r>
              <a:rPr lang="en-GB" sz="2400" dirty="0">
                <a:latin typeface="SassoonPrimaryInfant" pitchFamily="2" charset="0"/>
              </a:rPr>
              <a:t>Children learn the phonemes associated with graphemes.  They blend them for reading and segment them for writing.</a:t>
            </a:r>
          </a:p>
          <a:p>
            <a:endParaRPr lang="en-GB" sz="2400" dirty="0">
              <a:latin typeface="SassoonPrimaryInfant" pitchFamily="2" charset="0"/>
            </a:endParaRPr>
          </a:p>
          <a:p>
            <a:endParaRPr lang="en-GB" sz="2400" dirty="0">
              <a:latin typeface="SassoonPrimaryInfant" pitchFamily="2" charset="0"/>
            </a:endParaRPr>
          </a:p>
          <a:p>
            <a:r>
              <a:rPr lang="en-GB" sz="2400" i="1" dirty="0">
                <a:latin typeface="SassoonPrimaryInfant" pitchFamily="2" charset="0"/>
              </a:rPr>
              <a:t>Phoneme = the smallest unit of sound in a word.</a:t>
            </a:r>
          </a:p>
          <a:p>
            <a:r>
              <a:rPr lang="en-GB" sz="2400" i="1" dirty="0">
                <a:latin typeface="SassoonPrimaryInfant" pitchFamily="2" charset="0"/>
              </a:rPr>
              <a:t>Grapheme = letter.</a:t>
            </a:r>
          </a:p>
          <a:p>
            <a:r>
              <a:rPr lang="en-GB" sz="2400" i="1" dirty="0">
                <a:latin typeface="SassoonPrimaryInfant" pitchFamily="2" charset="0"/>
              </a:rPr>
              <a:t>Blending = children read/say/hear the separate sounds in a word and blend them together to make the whole word.</a:t>
            </a:r>
          </a:p>
          <a:p>
            <a:r>
              <a:rPr lang="en-GB" sz="2400" i="1" dirty="0">
                <a:latin typeface="SassoonPrimaryInfant" pitchFamily="2" charset="0"/>
              </a:rPr>
              <a:t>Segmenting = children say/hear the whole word and say every separate sound they hear.</a:t>
            </a:r>
          </a:p>
        </p:txBody>
      </p:sp>
    </p:spTree>
    <p:extLst>
      <p:ext uri="{BB962C8B-B14F-4D97-AF65-F5344CB8AC3E}">
        <p14:creationId xmlns:p14="http://schemas.microsoft.com/office/powerpoint/2010/main" val="388625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E9FAD9-DA1C-47D3-9D77-078A98EEDB61}"/>
              </a:ext>
            </a:extLst>
          </p:cNvPr>
          <p:cNvSpPr/>
          <p:nvPr/>
        </p:nvSpPr>
        <p:spPr>
          <a:xfrm>
            <a:off x="273000" y="189000"/>
            <a:ext cx="9360000" cy="6480000"/>
          </a:xfrm>
          <a:prstGeom prst="rect">
            <a:avLst/>
          </a:prstGeom>
          <a:no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BA528386-4BC2-409A-AEB6-4FCC69B75AFC}"/>
              </a:ext>
            </a:extLst>
          </p:cNvPr>
          <p:cNvSpPr txBox="1"/>
          <p:nvPr/>
        </p:nvSpPr>
        <p:spPr>
          <a:xfrm>
            <a:off x="646043" y="363915"/>
            <a:ext cx="8613913" cy="6801862"/>
          </a:xfrm>
          <a:prstGeom prst="rect">
            <a:avLst/>
          </a:prstGeom>
          <a:noFill/>
        </p:spPr>
        <p:txBody>
          <a:bodyPr wrap="square" rtlCol="0">
            <a:spAutoFit/>
          </a:bodyPr>
          <a:lstStyle/>
          <a:p>
            <a:pPr algn="ctr"/>
            <a:r>
              <a:rPr lang="en-GB" sz="4800" b="1" dirty="0">
                <a:latin typeface="SassoonPrimaryInfant" pitchFamily="2" charset="0"/>
              </a:rPr>
              <a:t>Anima website</a:t>
            </a:r>
          </a:p>
          <a:p>
            <a:pPr algn="ctr"/>
            <a:endParaRPr lang="en-GB" sz="4800" b="1" dirty="0">
              <a:latin typeface="SassoonPrimaryInfant" pitchFamily="2" charset="0"/>
            </a:endParaRPr>
          </a:p>
          <a:p>
            <a:r>
              <a:rPr lang="en-GB" sz="2000" dirty="0">
                <a:latin typeface="SassoonPrimaryInfant" pitchFamily="2" charset="0"/>
              </a:rPr>
              <a:t>Most of the Anima website is subscription only, but there are some resources you can access without a subscription …</a:t>
            </a:r>
          </a:p>
          <a:p>
            <a:endParaRPr lang="en-GB" sz="2000" dirty="0">
              <a:latin typeface="SassoonPrimaryInfant" pitchFamily="2" charset="0"/>
            </a:endParaRPr>
          </a:p>
          <a:p>
            <a:r>
              <a:rPr lang="en-GB" sz="2000" dirty="0">
                <a:latin typeface="SassoonPrimaryInfant" pitchFamily="2" charset="0"/>
              </a:rPr>
              <a:t>Early Worms – </a:t>
            </a:r>
            <a:r>
              <a:rPr lang="en-GB" sz="2000" dirty="0">
                <a:latin typeface="SassoonPrimaryInfant" pitchFamily="2" charset="0"/>
                <a:hlinkClick r:id="rId2"/>
              </a:rPr>
              <a:t>https://www.animaphonics.com/earlyworms.html</a:t>
            </a:r>
            <a:endParaRPr lang="en-GB" sz="2000" dirty="0">
              <a:latin typeface="SassoonPrimaryInfant" pitchFamily="2" charset="0"/>
            </a:endParaRPr>
          </a:p>
          <a:p>
            <a:r>
              <a:rPr lang="en-GB" sz="2000" dirty="0">
                <a:latin typeface="SassoonPrimaryInfant" pitchFamily="2" charset="0"/>
              </a:rPr>
              <a:t>This is Phase 1 phonics.  There are lots of oral segmenting and blending ideas, which are still relevant throughout the whole of Year R.</a:t>
            </a:r>
          </a:p>
          <a:p>
            <a:endParaRPr lang="en-GB" sz="2000" dirty="0">
              <a:latin typeface="SassoonPrimaryInfant" pitchFamily="2" charset="0"/>
            </a:endParaRPr>
          </a:p>
          <a:p>
            <a:r>
              <a:rPr lang="en-GB" sz="2000" dirty="0">
                <a:latin typeface="SassoonPrimaryInfant" pitchFamily="2" charset="0"/>
              </a:rPr>
              <a:t>Soundboard and a few games – </a:t>
            </a:r>
            <a:r>
              <a:rPr lang="en-GB" sz="2000" dirty="0">
                <a:latin typeface="SassoonPrimaryInfant" pitchFamily="2" charset="0"/>
                <a:hlinkClick r:id="rId3"/>
              </a:rPr>
              <a:t>https://www.animaphonics.com/soundboard.html</a:t>
            </a:r>
            <a:endParaRPr lang="en-GB" sz="2000" dirty="0">
              <a:latin typeface="SassoonPrimaryInfant" pitchFamily="2" charset="0"/>
            </a:endParaRPr>
          </a:p>
          <a:p>
            <a:endParaRPr lang="en-GB" sz="2000" dirty="0">
              <a:latin typeface="SassoonPrimaryInfant" pitchFamily="2" charset="0"/>
            </a:endParaRPr>
          </a:p>
          <a:p>
            <a:r>
              <a:rPr lang="en-GB" sz="2000" dirty="0">
                <a:latin typeface="SassoonPrimaryInfant" pitchFamily="2" charset="0"/>
              </a:rPr>
              <a:t>Phase 2 songs – </a:t>
            </a:r>
            <a:r>
              <a:rPr lang="en-GB" sz="2000" dirty="0">
                <a:latin typeface="SassoonPrimaryInfant" pitchFamily="2" charset="0"/>
                <a:hlinkClick r:id="rId4"/>
              </a:rPr>
              <a:t>https://www.animaphonics.com/phase2-songs.html</a:t>
            </a:r>
            <a:endParaRPr lang="en-GB" sz="2000" dirty="0">
              <a:latin typeface="SassoonPrimaryInfant" pitchFamily="2" charset="0"/>
            </a:endParaRPr>
          </a:p>
          <a:p>
            <a:endParaRPr lang="en-GB" sz="2000" dirty="0">
              <a:latin typeface="SassoonPrimaryInfant" pitchFamily="2" charset="0"/>
            </a:endParaRPr>
          </a:p>
          <a:p>
            <a:r>
              <a:rPr lang="en-GB" sz="2000" dirty="0">
                <a:latin typeface="SassoonPrimaryInfant" pitchFamily="2" charset="0"/>
              </a:rPr>
              <a:t>A4 frieze - </a:t>
            </a:r>
            <a:r>
              <a:rPr lang="en-GB" sz="2000" dirty="0">
                <a:latin typeface="SassoonPrimaryInfant" pitchFamily="2" charset="0"/>
                <a:hlinkClick r:id="rId5"/>
              </a:rPr>
              <a:t>https://www.animaphonics.com/uploads/9/2/6/9/92698508/a4_printable_frieze_23s22.pdf</a:t>
            </a:r>
            <a:endParaRPr lang="en-GB" sz="2000" dirty="0">
              <a:latin typeface="SassoonPrimaryInfant" pitchFamily="2" charset="0"/>
            </a:endParaRPr>
          </a:p>
          <a:p>
            <a:endParaRPr lang="en-GB" sz="2000" dirty="0">
              <a:latin typeface="SassoonPrimaryInfant" pitchFamily="2" charset="0"/>
            </a:endParaRPr>
          </a:p>
          <a:p>
            <a:endParaRPr lang="en-GB" sz="2000" dirty="0">
              <a:latin typeface="SassoonPrimaryInfant" pitchFamily="2" charset="0"/>
            </a:endParaRPr>
          </a:p>
          <a:p>
            <a:endParaRPr lang="en-GB" sz="2000" dirty="0">
              <a:latin typeface="SassoonPrimaryInfant" pitchFamily="2" charset="0"/>
            </a:endParaRPr>
          </a:p>
        </p:txBody>
      </p:sp>
    </p:spTree>
    <p:extLst>
      <p:ext uri="{BB962C8B-B14F-4D97-AF65-F5344CB8AC3E}">
        <p14:creationId xmlns:p14="http://schemas.microsoft.com/office/powerpoint/2010/main" val="757746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E9FAD9-DA1C-47D3-9D77-078A98EEDB61}"/>
              </a:ext>
            </a:extLst>
          </p:cNvPr>
          <p:cNvSpPr/>
          <p:nvPr/>
        </p:nvSpPr>
        <p:spPr>
          <a:xfrm>
            <a:off x="273000" y="189000"/>
            <a:ext cx="9360000" cy="6480000"/>
          </a:xfrm>
          <a:prstGeom prst="rect">
            <a:avLst/>
          </a:prstGeom>
          <a:no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8C4C0757-536C-4AAA-9143-CF7D619DEF3E}"/>
              </a:ext>
            </a:extLst>
          </p:cNvPr>
          <p:cNvSpPr txBox="1"/>
          <p:nvPr/>
        </p:nvSpPr>
        <p:spPr>
          <a:xfrm>
            <a:off x="781050" y="676275"/>
            <a:ext cx="8543925" cy="6186309"/>
          </a:xfrm>
          <a:prstGeom prst="rect">
            <a:avLst/>
          </a:prstGeom>
          <a:noFill/>
        </p:spPr>
        <p:txBody>
          <a:bodyPr wrap="square" rtlCol="0">
            <a:spAutoFit/>
          </a:bodyPr>
          <a:lstStyle/>
          <a:p>
            <a:r>
              <a:rPr lang="en-GB" sz="3600" dirty="0">
                <a:latin typeface="SassoonCRInfant" panose="02010503020300020003" pitchFamily="2" charset="0"/>
              </a:rPr>
              <a:t>School website –</a:t>
            </a:r>
          </a:p>
          <a:p>
            <a:endParaRPr lang="en-GB" sz="3600" dirty="0">
              <a:latin typeface="SassoonCRInfant" panose="02010503020300020003" pitchFamily="2" charset="0"/>
            </a:endParaRPr>
          </a:p>
          <a:p>
            <a:r>
              <a:rPr lang="en-GB" sz="3600" dirty="0">
                <a:latin typeface="SassoonCRInfant" panose="02010503020300020003" pitchFamily="2" charset="0"/>
              </a:rPr>
              <a:t>https://www.hookinfants.co.uk/website/year_r/294884</a:t>
            </a:r>
          </a:p>
          <a:p>
            <a:endParaRPr lang="en-GB" sz="3600" dirty="0">
              <a:latin typeface="SassoonCRInfant" panose="02010503020300020003" pitchFamily="2" charset="0"/>
            </a:endParaRPr>
          </a:p>
          <a:p>
            <a:endParaRPr lang="en-GB" sz="3600" dirty="0">
              <a:latin typeface="SassoonCRInfant" panose="02010503020300020003" pitchFamily="2" charset="0"/>
            </a:endParaRPr>
          </a:p>
          <a:p>
            <a:r>
              <a:rPr lang="en-GB" sz="3600" dirty="0">
                <a:latin typeface="SassoonCRInfant" panose="02010503020300020003" pitchFamily="2" charset="0"/>
              </a:rPr>
              <a:t>Hook Infant School Year R Facebook Page –</a:t>
            </a:r>
          </a:p>
          <a:p>
            <a:endParaRPr lang="en-GB" sz="3600" dirty="0">
              <a:latin typeface="SassoonCRInfant" panose="02010503020300020003" pitchFamily="2" charset="0"/>
            </a:endParaRPr>
          </a:p>
          <a:p>
            <a:r>
              <a:rPr lang="en-GB" sz="3600" dirty="0">
                <a:latin typeface="SassoonCRInfant" panose="02010503020300020003" pitchFamily="2" charset="0"/>
              </a:rPr>
              <a:t>https://www.facebook.com/Hook-Infant-School-Year-R-311362443122757</a:t>
            </a:r>
          </a:p>
          <a:p>
            <a:endParaRPr lang="en-GB" sz="3600" dirty="0">
              <a:latin typeface="SassoonCRInfant" panose="02010503020300020003" pitchFamily="2" charset="0"/>
            </a:endParaRPr>
          </a:p>
        </p:txBody>
      </p:sp>
    </p:spTree>
    <p:extLst>
      <p:ext uri="{BB962C8B-B14F-4D97-AF65-F5344CB8AC3E}">
        <p14:creationId xmlns:p14="http://schemas.microsoft.com/office/powerpoint/2010/main" val="3581151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E9FAD9-DA1C-47D3-9D77-078A98EEDB61}"/>
              </a:ext>
            </a:extLst>
          </p:cNvPr>
          <p:cNvSpPr/>
          <p:nvPr/>
        </p:nvSpPr>
        <p:spPr>
          <a:xfrm>
            <a:off x="273000" y="189000"/>
            <a:ext cx="9360000" cy="6480000"/>
          </a:xfrm>
          <a:prstGeom prst="rect">
            <a:avLst/>
          </a:prstGeom>
          <a:no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C7F1DE1-0129-4B0E-96AD-9E2CB51BF353}"/>
              </a:ext>
            </a:extLst>
          </p:cNvPr>
          <p:cNvSpPr txBox="1"/>
          <p:nvPr/>
        </p:nvSpPr>
        <p:spPr>
          <a:xfrm>
            <a:off x="355600" y="549000"/>
            <a:ext cx="8917400" cy="6124754"/>
          </a:xfrm>
          <a:prstGeom prst="rect">
            <a:avLst/>
          </a:prstGeom>
          <a:noFill/>
        </p:spPr>
        <p:txBody>
          <a:bodyPr wrap="square" rtlCol="0">
            <a:spAutoFit/>
          </a:bodyPr>
          <a:lstStyle/>
          <a:p>
            <a:pPr algn="ctr"/>
            <a:r>
              <a:rPr lang="en-GB" sz="6000" b="1" dirty="0">
                <a:latin typeface="SassoonPrimaryInfant" pitchFamily="2" charset="0"/>
              </a:rPr>
              <a:t>Anima Phonics</a:t>
            </a:r>
          </a:p>
          <a:p>
            <a:endParaRPr lang="en-GB" sz="1200" dirty="0">
              <a:latin typeface="SassoonPrimaryInfant" pitchFamily="2" charset="0"/>
            </a:endParaRPr>
          </a:p>
          <a:p>
            <a:pPr algn="just"/>
            <a:r>
              <a:rPr lang="en-GB" sz="4000" dirty="0">
                <a:latin typeface="SassoonPrimaryInfant" pitchFamily="2" charset="0"/>
              </a:rPr>
              <a:t>At Hook Infant School, we use Anima Phonics, which is accredited by the Department for Education.  This is split into phases.  In the Autumn term we  cover Phases 2 and 3.</a:t>
            </a:r>
          </a:p>
          <a:p>
            <a:pPr algn="ctr"/>
            <a:endParaRPr lang="en-GB" sz="6000" dirty="0">
              <a:latin typeface="SassoonPrimaryInfant" pitchFamily="2" charset="0"/>
            </a:endParaRPr>
          </a:p>
          <a:p>
            <a:pPr algn="ctr"/>
            <a:endParaRPr lang="en-GB" sz="6000" dirty="0">
              <a:latin typeface="SassoonPrimaryInfant" pitchFamily="2" charset="0"/>
            </a:endParaRPr>
          </a:p>
        </p:txBody>
      </p:sp>
      <p:pic>
        <p:nvPicPr>
          <p:cNvPr id="5" name="Picture 4" descr="A picture containing text, clipart&#10;&#10;Description automatically generated">
            <a:extLst>
              <a:ext uri="{FF2B5EF4-FFF2-40B4-BE49-F238E27FC236}">
                <a16:creationId xmlns:a16="http://schemas.microsoft.com/office/drawing/2014/main" id="{9AAA7A98-A9F2-8633-3F06-29F3F5AEE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3137" y="4946925"/>
            <a:ext cx="3362325" cy="1362075"/>
          </a:xfrm>
          <a:prstGeom prst="rect">
            <a:avLst/>
          </a:prstGeom>
        </p:spPr>
      </p:pic>
    </p:spTree>
    <p:extLst>
      <p:ext uri="{BB962C8B-B14F-4D97-AF65-F5344CB8AC3E}">
        <p14:creationId xmlns:p14="http://schemas.microsoft.com/office/powerpoint/2010/main" val="22408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E9FAD9-DA1C-47D3-9D77-078A98EEDB61}"/>
              </a:ext>
            </a:extLst>
          </p:cNvPr>
          <p:cNvSpPr/>
          <p:nvPr/>
        </p:nvSpPr>
        <p:spPr>
          <a:xfrm>
            <a:off x="273000" y="189000"/>
            <a:ext cx="9360000" cy="6480000"/>
          </a:xfrm>
          <a:prstGeom prst="rect">
            <a:avLst/>
          </a:prstGeom>
          <a:no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5BD01A2D-9768-4AFB-98AE-1D9CBD255395}"/>
              </a:ext>
            </a:extLst>
          </p:cNvPr>
          <p:cNvSpPr/>
          <p:nvPr/>
        </p:nvSpPr>
        <p:spPr>
          <a:xfrm>
            <a:off x="633000" y="189000"/>
            <a:ext cx="8640000" cy="7602081"/>
          </a:xfrm>
          <a:prstGeom prst="rect">
            <a:avLst/>
          </a:prstGeom>
        </p:spPr>
        <p:txBody>
          <a:bodyPr wrap="square">
            <a:spAutoFit/>
          </a:bodyPr>
          <a:lstStyle/>
          <a:p>
            <a:pPr algn="ctr"/>
            <a:r>
              <a:rPr lang="en-GB" sz="5400" b="1" dirty="0">
                <a:latin typeface="SassoonPrimaryInfant" pitchFamily="2" charset="0"/>
              </a:rPr>
              <a:t>Phase 2</a:t>
            </a:r>
          </a:p>
          <a:p>
            <a:pPr algn="ctr"/>
            <a:endParaRPr lang="en-GB" sz="1400" b="1" dirty="0">
              <a:latin typeface="SassoonPrimaryInfant" pitchFamily="2" charset="0"/>
            </a:endParaRPr>
          </a:p>
          <a:p>
            <a:r>
              <a:rPr lang="en-GB" sz="2000" b="1" dirty="0">
                <a:latin typeface="SassoonPrimaryInfant" pitchFamily="2" charset="0"/>
              </a:rPr>
              <a:t>Children learn the phonemes (sounds) made by the following graphemes (letters) …</a:t>
            </a:r>
          </a:p>
          <a:p>
            <a:endParaRPr lang="en-GB" sz="2000" b="1" dirty="0">
              <a:latin typeface="SassoonPrimaryInfant" pitchFamily="2" charset="0"/>
            </a:endParaRPr>
          </a:p>
          <a:p>
            <a:r>
              <a:rPr lang="en-GB" sz="6000" b="1" dirty="0">
                <a:latin typeface="SassoonPrimaryInfant" pitchFamily="2" charset="0"/>
              </a:rPr>
              <a:t>s a t p i n m d g o c k </a:t>
            </a:r>
            <a:r>
              <a:rPr lang="en-GB" sz="6000" b="1" dirty="0" err="1">
                <a:latin typeface="SassoonPrimaryInfant" pitchFamily="2" charset="0"/>
              </a:rPr>
              <a:t>ck</a:t>
            </a:r>
            <a:r>
              <a:rPr lang="en-GB" sz="6000" b="1" dirty="0">
                <a:latin typeface="SassoonPrimaryInfant" pitchFamily="2" charset="0"/>
              </a:rPr>
              <a:t> e u r h b f </a:t>
            </a:r>
            <a:r>
              <a:rPr lang="en-GB" sz="6000" b="1" dirty="0" err="1">
                <a:latin typeface="SassoonPrimaryInfant" pitchFamily="2" charset="0"/>
              </a:rPr>
              <a:t>ff</a:t>
            </a:r>
            <a:r>
              <a:rPr lang="en-GB" sz="6000" b="1" dirty="0">
                <a:latin typeface="SassoonPrimaryInfant" pitchFamily="2" charset="0"/>
              </a:rPr>
              <a:t> l ll </a:t>
            </a:r>
            <a:r>
              <a:rPr lang="en-GB" sz="6000" b="1" dirty="0" err="1">
                <a:latin typeface="SassoonPrimaryInfant" pitchFamily="2" charset="0"/>
              </a:rPr>
              <a:t>ss</a:t>
            </a:r>
            <a:endParaRPr lang="en-GB" sz="6000" b="1" dirty="0">
              <a:latin typeface="SassoonPrimaryInfant" pitchFamily="2" charset="0"/>
            </a:endParaRPr>
          </a:p>
          <a:p>
            <a:endParaRPr lang="en-GB" sz="2400" b="1" dirty="0">
              <a:latin typeface="SassoonPrimaryInfant" pitchFamily="2" charset="0"/>
            </a:endParaRPr>
          </a:p>
          <a:p>
            <a:r>
              <a:rPr lang="en-GB" sz="2400" b="1" dirty="0">
                <a:latin typeface="SassoonPrimaryInfant" pitchFamily="2" charset="0"/>
              </a:rPr>
              <a:t>It is very important to articulate these sounds accurately and to make sure there is no schwa (‘uh’ sound at the end – e.g. say </a:t>
            </a:r>
            <a:r>
              <a:rPr lang="en-GB" sz="2400" b="1" dirty="0" err="1">
                <a:latin typeface="SassoonPrimaryInfant" pitchFamily="2" charset="0"/>
              </a:rPr>
              <a:t>mmmmmm</a:t>
            </a:r>
            <a:r>
              <a:rPr lang="en-GB" sz="2400" b="1" dirty="0">
                <a:latin typeface="SassoonPrimaryInfant" pitchFamily="2" charset="0"/>
              </a:rPr>
              <a:t> rather than </a:t>
            </a:r>
            <a:r>
              <a:rPr lang="en-GB" sz="2400" b="1" dirty="0" err="1">
                <a:latin typeface="SassoonPrimaryInfant" pitchFamily="2" charset="0"/>
              </a:rPr>
              <a:t>muh</a:t>
            </a:r>
            <a:r>
              <a:rPr lang="en-GB" sz="2400" b="1" dirty="0">
                <a:latin typeface="SassoonPrimaryInfant" pitchFamily="2" charset="0"/>
              </a:rPr>
              <a:t>).</a:t>
            </a:r>
          </a:p>
          <a:p>
            <a:endParaRPr lang="en-GB" sz="2400" b="1" dirty="0">
              <a:latin typeface="SassoonPrimaryInfant" pitchFamily="2" charset="0"/>
            </a:endParaRPr>
          </a:p>
          <a:p>
            <a:r>
              <a:rPr lang="en-GB" sz="2400" dirty="0">
                <a:latin typeface="SassoonPrimaryInfant" pitchFamily="2" charset="0"/>
              </a:rPr>
              <a:t>Visit the Soundboard on Anima to hear the sounds.</a:t>
            </a:r>
          </a:p>
          <a:p>
            <a:r>
              <a:rPr lang="en-GB" sz="2400" dirty="0">
                <a:latin typeface="SassoonPrimaryInfant" pitchFamily="2" charset="0"/>
                <a:hlinkClick r:id="rId2"/>
              </a:rPr>
              <a:t>https://phonicsresources.net/Online/Resources/SoundBoard1/</a:t>
            </a:r>
            <a:endParaRPr lang="en-GB" sz="2400" dirty="0">
              <a:latin typeface="SassoonPrimaryInfant" pitchFamily="2" charset="0"/>
            </a:endParaRPr>
          </a:p>
          <a:p>
            <a:endParaRPr lang="en-GB" sz="2400" b="1" dirty="0">
              <a:latin typeface="SassoonPrimaryInfant" pitchFamily="2" charset="0"/>
            </a:endParaRPr>
          </a:p>
          <a:p>
            <a:endParaRPr lang="en-GB" sz="2400" b="1" dirty="0">
              <a:latin typeface="SassoonPrimaryInfant" pitchFamily="2" charset="0"/>
            </a:endParaRPr>
          </a:p>
          <a:p>
            <a:endParaRPr lang="en-GB" sz="2400" b="1" dirty="0">
              <a:latin typeface="SassoonPrimaryInfant" pitchFamily="2" charset="0"/>
            </a:endParaRPr>
          </a:p>
        </p:txBody>
      </p:sp>
    </p:spTree>
    <p:extLst>
      <p:ext uri="{BB962C8B-B14F-4D97-AF65-F5344CB8AC3E}">
        <p14:creationId xmlns:p14="http://schemas.microsoft.com/office/powerpoint/2010/main" val="2535629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E9FAD9-DA1C-47D3-9D77-078A98EEDB61}"/>
              </a:ext>
            </a:extLst>
          </p:cNvPr>
          <p:cNvSpPr/>
          <p:nvPr/>
        </p:nvSpPr>
        <p:spPr>
          <a:xfrm>
            <a:off x="273000" y="189000"/>
            <a:ext cx="9360000" cy="6480000"/>
          </a:xfrm>
          <a:prstGeom prst="rect">
            <a:avLst/>
          </a:prstGeom>
          <a:no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5BD01A2D-9768-4AFB-98AE-1D9CBD255395}"/>
              </a:ext>
            </a:extLst>
          </p:cNvPr>
          <p:cNvSpPr/>
          <p:nvPr/>
        </p:nvSpPr>
        <p:spPr>
          <a:xfrm>
            <a:off x="436880" y="189000"/>
            <a:ext cx="9196120" cy="7386638"/>
          </a:xfrm>
          <a:prstGeom prst="rect">
            <a:avLst/>
          </a:prstGeom>
        </p:spPr>
        <p:txBody>
          <a:bodyPr wrap="square">
            <a:spAutoFit/>
          </a:bodyPr>
          <a:lstStyle/>
          <a:p>
            <a:pPr algn="ctr"/>
            <a:r>
              <a:rPr lang="en-GB" sz="5400" b="1" dirty="0">
                <a:latin typeface="SassoonPrimaryInfant" pitchFamily="2" charset="0"/>
              </a:rPr>
              <a:t>Phase 3</a:t>
            </a:r>
          </a:p>
          <a:p>
            <a:pPr algn="ctr"/>
            <a:endParaRPr lang="en-GB" sz="2800" b="1" dirty="0">
              <a:latin typeface="SassoonPrimaryInfant" pitchFamily="2" charset="0"/>
            </a:endParaRPr>
          </a:p>
          <a:p>
            <a:r>
              <a:rPr lang="en-GB" sz="3200" b="1" dirty="0">
                <a:latin typeface="SassoonPrimaryInfant" pitchFamily="2" charset="0"/>
              </a:rPr>
              <a:t>Children learn the phonemes (sounds) made by the following graphemes (letters) …</a:t>
            </a:r>
          </a:p>
          <a:p>
            <a:endParaRPr lang="en-GB" sz="4000" b="1" dirty="0">
              <a:latin typeface="SassoonPrimaryInfant" pitchFamily="2" charset="0"/>
            </a:endParaRPr>
          </a:p>
          <a:p>
            <a:pPr algn="ctr"/>
            <a:r>
              <a:rPr lang="en-GB" sz="4000" b="1" dirty="0">
                <a:latin typeface="SassoonPrimaryInfant" pitchFamily="2" charset="0"/>
              </a:rPr>
              <a:t>j v w x y z </a:t>
            </a:r>
            <a:r>
              <a:rPr lang="en-GB" sz="4000" b="1" dirty="0" err="1">
                <a:latin typeface="SassoonPrimaryInfant" pitchFamily="2" charset="0"/>
              </a:rPr>
              <a:t>zz</a:t>
            </a:r>
            <a:r>
              <a:rPr lang="en-GB" sz="4000" b="1" dirty="0">
                <a:latin typeface="SassoonPrimaryInfant" pitchFamily="2" charset="0"/>
              </a:rPr>
              <a:t> </a:t>
            </a:r>
            <a:r>
              <a:rPr lang="en-GB" sz="4000" b="1" dirty="0" err="1">
                <a:latin typeface="SassoonPrimaryInfant" pitchFamily="2" charset="0"/>
              </a:rPr>
              <a:t>qu</a:t>
            </a:r>
            <a:r>
              <a:rPr lang="en-GB" sz="4000" b="1" dirty="0">
                <a:latin typeface="SassoonPrimaryInfant" pitchFamily="2" charset="0"/>
              </a:rPr>
              <a:t>   </a:t>
            </a:r>
          </a:p>
          <a:p>
            <a:pPr algn="ctr"/>
            <a:r>
              <a:rPr lang="en-GB" sz="4000" b="1" dirty="0" err="1">
                <a:latin typeface="SassoonPrimaryInfant" pitchFamily="2" charset="0"/>
              </a:rPr>
              <a:t>ch</a:t>
            </a:r>
            <a:r>
              <a:rPr lang="en-GB" sz="4000" b="1" dirty="0">
                <a:latin typeface="SassoonPrimaryInfant" pitchFamily="2" charset="0"/>
              </a:rPr>
              <a:t> sh </a:t>
            </a:r>
            <a:r>
              <a:rPr lang="en-GB" sz="4000" b="1" dirty="0" err="1">
                <a:latin typeface="SassoonPrimaryInfant" pitchFamily="2" charset="0"/>
              </a:rPr>
              <a:t>th</a:t>
            </a:r>
            <a:r>
              <a:rPr lang="en-GB" sz="4000" b="1" dirty="0">
                <a:latin typeface="SassoonPrimaryInfant" pitchFamily="2" charset="0"/>
              </a:rPr>
              <a:t>/</a:t>
            </a:r>
            <a:r>
              <a:rPr lang="en-GB" sz="4000" b="1" dirty="0" err="1">
                <a:latin typeface="SassoonPrimaryInfant" pitchFamily="2" charset="0"/>
              </a:rPr>
              <a:t>th</a:t>
            </a:r>
            <a:r>
              <a:rPr lang="en-GB" sz="4000" b="1" dirty="0">
                <a:latin typeface="SassoonPrimaryInfant" pitchFamily="2" charset="0"/>
              </a:rPr>
              <a:t> ng </a:t>
            </a:r>
            <a:r>
              <a:rPr lang="en-GB" sz="4000" b="1" dirty="0" err="1">
                <a:latin typeface="SassoonPrimaryInfant" pitchFamily="2" charset="0"/>
              </a:rPr>
              <a:t>ee</a:t>
            </a:r>
            <a:r>
              <a:rPr lang="en-GB" sz="4000" b="1" dirty="0">
                <a:latin typeface="SassoonPrimaryInfant" pitchFamily="2" charset="0"/>
              </a:rPr>
              <a:t> </a:t>
            </a:r>
            <a:r>
              <a:rPr lang="en-GB" sz="4000" b="1" dirty="0" err="1">
                <a:latin typeface="SassoonPrimaryInfant" pitchFamily="2" charset="0"/>
              </a:rPr>
              <a:t>ar</a:t>
            </a:r>
            <a:r>
              <a:rPr lang="en-GB" sz="4000" b="1" dirty="0">
                <a:latin typeface="SassoonPrimaryInfant" pitchFamily="2" charset="0"/>
              </a:rPr>
              <a:t> </a:t>
            </a:r>
            <a:r>
              <a:rPr lang="en-GB" sz="4000" b="1" dirty="0" err="1">
                <a:latin typeface="SassoonPrimaryInfant" pitchFamily="2" charset="0"/>
              </a:rPr>
              <a:t>oa</a:t>
            </a:r>
            <a:r>
              <a:rPr lang="en-GB" sz="4000" b="1" dirty="0">
                <a:latin typeface="SassoonPrimaryInfant" pitchFamily="2" charset="0"/>
              </a:rPr>
              <a:t> or </a:t>
            </a:r>
            <a:r>
              <a:rPr lang="en-GB" sz="4000" b="1" dirty="0" err="1">
                <a:latin typeface="SassoonPrimaryInfant" pitchFamily="2" charset="0"/>
              </a:rPr>
              <a:t>oo</a:t>
            </a:r>
            <a:r>
              <a:rPr lang="en-GB" sz="4000" b="1" dirty="0">
                <a:latin typeface="SassoonPrimaryInfant" pitchFamily="2" charset="0"/>
              </a:rPr>
              <a:t>/</a:t>
            </a:r>
            <a:r>
              <a:rPr lang="en-GB" sz="4000" b="1" dirty="0" err="1">
                <a:latin typeface="SassoonPrimaryInfant" pitchFamily="2" charset="0"/>
              </a:rPr>
              <a:t>oo</a:t>
            </a:r>
            <a:r>
              <a:rPr lang="en-GB" sz="4000" b="1" dirty="0">
                <a:latin typeface="SassoonPrimaryInfant" pitchFamily="2" charset="0"/>
              </a:rPr>
              <a:t> ai igh  ear ow </a:t>
            </a:r>
            <a:r>
              <a:rPr lang="en-GB" sz="4000" b="1" dirty="0" err="1">
                <a:latin typeface="SassoonPrimaryInfant" pitchFamily="2" charset="0"/>
              </a:rPr>
              <a:t>ur</a:t>
            </a:r>
            <a:r>
              <a:rPr lang="en-GB" sz="4000" b="1" dirty="0">
                <a:latin typeface="SassoonPrimaryInfant" pitchFamily="2" charset="0"/>
              </a:rPr>
              <a:t> oi air ure er </a:t>
            </a:r>
            <a:r>
              <a:rPr lang="en-GB" sz="4000" b="1" dirty="0" err="1">
                <a:latin typeface="SassoonPrimaryInfant" pitchFamily="2" charset="0"/>
              </a:rPr>
              <a:t>ue</a:t>
            </a:r>
            <a:endParaRPr lang="en-GB" sz="1000" b="1" dirty="0">
              <a:latin typeface="SassoonPrimaryInfant" pitchFamily="2" charset="0"/>
            </a:endParaRPr>
          </a:p>
          <a:p>
            <a:endParaRPr lang="en-GB" sz="2400" b="1" dirty="0">
              <a:latin typeface="SassoonPrimaryInfant" pitchFamily="2" charset="0"/>
            </a:endParaRPr>
          </a:p>
          <a:p>
            <a:r>
              <a:rPr lang="en-GB" sz="2400" b="1" dirty="0">
                <a:latin typeface="SassoonPrimaryInfant" pitchFamily="2" charset="0"/>
              </a:rPr>
              <a:t>Digraphs are where two letters make one sound.</a:t>
            </a:r>
          </a:p>
          <a:p>
            <a:r>
              <a:rPr lang="en-GB" sz="2400" b="1" dirty="0">
                <a:latin typeface="SassoonPrimaryInfant" pitchFamily="2" charset="0"/>
              </a:rPr>
              <a:t>Trigraphs are where three letters make one sound.</a:t>
            </a:r>
          </a:p>
          <a:p>
            <a:endParaRPr lang="en-GB" sz="2400" b="1" dirty="0">
              <a:latin typeface="SassoonPrimaryInfant" pitchFamily="2" charset="0"/>
            </a:endParaRPr>
          </a:p>
          <a:p>
            <a:endParaRPr lang="en-GB" sz="2400" b="1" dirty="0">
              <a:latin typeface="SassoonPrimaryInfant" pitchFamily="2" charset="0"/>
            </a:endParaRPr>
          </a:p>
          <a:p>
            <a:endParaRPr lang="en-GB" sz="2400" b="1" dirty="0">
              <a:latin typeface="SassoonPrimaryInfant" pitchFamily="2" charset="0"/>
            </a:endParaRPr>
          </a:p>
          <a:p>
            <a:endParaRPr lang="en-GB" sz="2400" b="1" dirty="0">
              <a:latin typeface="SassoonPrimaryInfant" pitchFamily="2" charset="0"/>
            </a:endParaRPr>
          </a:p>
        </p:txBody>
      </p:sp>
    </p:spTree>
    <p:extLst>
      <p:ext uri="{BB962C8B-B14F-4D97-AF65-F5344CB8AC3E}">
        <p14:creationId xmlns:p14="http://schemas.microsoft.com/office/powerpoint/2010/main" val="2182925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E9FAD9-DA1C-47D3-9D77-078A98EEDB61}"/>
              </a:ext>
            </a:extLst>
          </p:cNvPr>
          <p:cNvSpPr/>
          <p:nvPr/>
        </p:nvSpPr>
        <p:spPr>
          <a:xfrm>
            <a:off x="273000" y="189000"/>
            <a:ext cx="9360000" cy="6480000"/>
          </a:xfrm>
          <a:prstGeom prst="rect">
            <a:avLst/>
          </a:prstGeom>
          <a:no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982A2525-46A2-4CEC-82FF-94D76A3229CF}"/>
              </a:ext>
            </a:extLst>
          </p:cNvPr>
          <p:cNvSpPr txBox="1"/>
          <p:nvPr/>
        </p:nvSpPr>
        <p:spPr>
          <a:xfrm>
            <a:off x="477078" y="318052"/>
            <a:ext cx="8984974" cy="6186309"/>
          </a:xfrm>
          <a:prstGeom prst="rect">
            <a:avLst/>
          </a:prstGeom>
          <a:noFill/>
        </p:spPr>
        <p:txBody>
          <a:bodyPr wrap="square" rtlCol="0">
            <a:spAutoFit/>
          </a:bodyPr>
          <a:lstStyle/>
          <a:p>
            <a:pPr algn="ctr"/>
            <a:r>
              <a:rPr lang="en-GB" sz="4800" b="1" dirty="0">
                <a:latin typeface="SassoonPrimaryInfant" pitchFamily="2" charset="0"/>
              </a:rPr>
              <a:t>Reading and writing words</a:t>
            </a:r>
          </a:p>
          <a:p>
            <a:endParaRPr lang="en-GB" sz="2000" dirty="0">
              <a:latin typeface="SassoonPrimaryInfant" pitchFamily="2" charset="0"/>
            </a:endParaRPr>
          </a:p>
          <a:p>
            <a:r>
              <a:rPr lang="en-GB" sz="2800" dirty="0">
                <a:latin typeface="SassoonPrimaryInfant" pitchFamily="2" charset="0"/>
              </a:rPr>
              <a:t>Children gradually build up the length of words they can read and write.</a:t>
            </a:r>
          </a:p>
          <a:p>
            <a:endParaRPr lang="en-GB" sz="2800" dirty="0">
              <a:latin typeface="SassoonPrimaryInfant" pitchFamily="2" charset="0"/>
            </a:endParaRPr>
          </a:p>
          <a:p>
            <a:r>
              <a:rPr lang="en-GB" sz="2800" dirty="0">
                <a:latin typeface="SassoonPrimaryInfant" pitchFamily="2" charset="0"/>
              </a:rPr>
              <a:t>VC = vowel consonant e.g. it</a:t>
            </a:r>
          </a:p>
          <a:p>
            <a:r>
              <a:rPr lang="en-GB" sz="2800" dirty="0">
                <a:latin typeface="SassoonPrimaryInfant" pitchFamily="2" charset="0"/>
              </a:rPr>
              <a:t>CVC = consonant vowel consonant e.g. tin</a:t>
            </a:r>
          </a:p>
          <a:p>
            <a:r>
              <a:rPr lang="en-GB" sz="2800" dirty="0">
                <a:latin typeface="SassoonPrimaryInfant" pitchFamily="2" charset="0"/>
              </a:rPr>
              <a:t>CCVC = consonant </a:t>
            </a:r>
            <a:r>
              <a:rPr lang="en-GB" sz="2800" dirty="0" err="1">
                <a:latin typeface="SassoonPrimaryInfant" pitchFamily="2" charset="0"/>
              </a:rPr>
              <a:t>consonant</a:t>
            </a:r>
            <a:r>
              <a:rPr lang="en-GB" sz="2800" dirty="0">
                <a:latin typeface="SassoonPrimaryInfant" pitchFamily="2" charset="0"/>
              </a:rPr>
              <a:t> vowel consonant e.g. step</a:t>
            </a:r>
          </a:p>
          <a:p>
            <a:r>
              <a:rPr lang="en-GB" sz="2800" dirty="0">
                <a:latin typeface="SassoonPrimaryInfant" pitchFamily="2" charset="0"/>
              </a:rPr>
              <a:t>CVCC = consonant vowel consonant </a:t>
            </a:r>
            <a:r>
              <a:rPr lang="en-GB" sz="2800" dirty="0" err="1">
                <a:latin typeface="SassoonPrimaryInfant" pitchFamily="2" charset="0"/>
              </a:rPr>
              <a:t>consonant</a:t>
            </a:r>
            <a:r>
              <a:rPr lang="en-GB" sz="2800" dirty="0">
                <a:latin typeface="SassoonPrimaryInfant" pitchFamily="2" charset="0"/>
              </a:rPr>
              <a:t> e.g. pots</a:t>
            </a:r>
          </a:p>
          <a:p>
            <a:endParaRPr lang="en-GB" sz="2800" dirty="0">
              <a:latin typeface="SassoonPrimaryInfant" pitchFamily="2" charset="0"/>
            </a:endParaRPr>
          </a:p>
          <a:p>
            <a:pPr algn="just"/>
            <a:r>
              <a:rPr lang="en-GB" sz="2800" dirty="0">
                <a:latin typeface="SassoonPrimaryInfant" pitchFamily="2" charset="0"/>
              </a:rPr>
              <a:t>Children will only be expected to read and write words where the graphemes (letters) make the phonemes (sounds) that have already been taught.</a:t>
            </a:r>
          </a:p>
          <a:p>
            <a:endParaRPr lang="en-GB" sz="2000" dirty="0">
              <a:latin typeface="SassoonPrimaryInfant" pitchFamily="2" charset="0"/>
            </a:endParaRPr>
          </a:p>
        </p:txBody>
      </p:sp>
    </p:spTree>
    <p:extLst>
      <p:ext uri="{BB962C8B-B14F-4D97-AF65-F5344CB8AC3E}">
        <p14:creationId xmlns:p14="http://schemas.microsoft.com/office/powerpoint/2010/main" val="1397883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E9FAD9-DA1C-47D3-9D77-078A98EEDB61}"/>
              </a:ext>
            </a:extLst>
          </p:cNvPr>
          <p:cNvSpPr/>
          <p:nvPr/>
        </p:nvSpPr>
        <p:spPr>
          <a:xfrm>
            <a:off x="273000" y="189000"/>
            <a:ext cx="9360000" cy="6480000"/>
          </a:xfrm>
          <a:prstGeom prst="rect">
            <a:avLst/>
          </a:prstGeom>
          <a:no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982A2525-46A2-4CEC-82FF-94D76A3229CF}"/>
              </a:ext>
            </a:extLst>
          </p:cNvPr>
          <p:cNvSpPr txBox="1"/>
          <p:nvPr/>
        </p:nvSpPr>
        <p:spPr>
          <a:xfrm>
            <a:off x="477078" y="318052"/>
            <a:ext cx="8984974" cy="2308324"/>
          </a:xfrm>
          <a:prstGeom prst="rect">
            <a:avLst/>
          </a:prstGeom>
          <a:noFill/>
        </p:spPr>
        <p:txBody>
          <a:bodyPr wrap="square" rtlCol="0">
            <a:spAutoFit/>
          </a:bodyPr>
          <a:lstStyle/>
          <a:p>
            <a:pPr algn="ctr"/>
            <a:r>
              <a:rPr lang="en-GB" sz="4800" b="1" dirty="0">
                <a:latin typeface="SassoonPrimaryInfant" pitchFamily="2" charset="0"/>
              </a:rPr>
              <a:t>Rainbow words</a:t>
            </a:r>
          </a:p>
          <a:p>
            <a:pPr algn="ctr"/>
            <a:endParaRPr lang="en-GB" sz="2000" dirty="0">
              <a:latin typeface="SassoonPrimaryInfant" pitchFamily="2" charset="0"/>
            </a:endParaRPr>
          </a:p>
          <a:p>
            <a:r>
              <a:rPr lang="en-GB" sz="2800" dirty="0">
                <a:latin typeface="SassoonPrimaryInfant" pitchFamily="2" charset="0"/>
              </a:rPr>
              <a:t>Rainbow words are common words that contain sounds children might not yet know.</a:t>
            </a:r>
          </a:p>
          <a:p>
            <a:endParaRPr lang="en-GB" sz="2000" dirty="0">
              <a:latin typeface="SassoonPrimaryInfant" pitchFamily="2" charset="0"/>
            </a:endParaRPr>
          </a:p>
        </p:txBody>
      </p:sp>
      <p:pic>
        <p:nvPicPr>
          <p:cNvPr id="4" name="Picture 3">
            <a:extLst>
              <a:ext uri="{FF2B5EF4-FFF2-40B4-BE49-F238E27FC236}">
                <a16:creationId xmlns:a16="http://schemas.microsoft.com/office/drawing/2014/main" id="{929F1C48-CD6C-2638-9160-E7BED8E9D8E7}"/>
              </a:ext>
            </a:extLst>
          </p:cNvPr>
          <p:cNvPicPr>
            <a:picLocks noChangeAspect="1"/>
          </p:cNvPicPr>
          <p:nvPr/>
        </p:nvPicPr>
        <p:blipFill rotWithShape="1">
          <a:blip r:embed="rId2"/>
          <a:srcRect l="4482" t="26023" r="3692" b="27299"/>
          <a:stretch/>
        </p:blipFill>
        <p:spPr>
          <a:xfrm>
            <a:off x="364612" y="3341176"/>
            <a:ext cx="9097440" cy="2601288"/>
          </a:xfrm>
          <a:prstGeom prst="rect">
            <a:avLst/>
          </a:prstGeom>
        </p:spPr>
      </p:pic>
    </p:spTree>
    <p:extLst>
      <p:ext uri="{BB962C8B-B14F-4D97-AF65-F5344CB8AC3E}">
        <p14:creationId xmlns:p14="http://schemas.microsoft.com/office/powerpoint/2010/main" val="2971090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E9FAD9-DA1C-47D3-9D77-078A98EEDB61}"/>
              </a:ext>
            </a:extLst>
          </p:cNvPr>
          <p:cNvSpPr/>
          <p:nvPr/>
        </p:nvSpPr>
        <p:spPr>
          <a:xfrm>
            <a:off x="273000" y="189000"/>
            <a:ext cx="9360000" cy="6480000"/>
          </a:xfrm>
          <a:prstGeom prst="rect">
            <a:avLst/>
          </a:prstGeom>
          <a:no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982A2525-46A2-4CEC-82FF-94D76A3229CF}"/>
              </a:ext>
            </a:extLst>
          </p:cNvPr>
          <p:cNvSpPr txBox="1"/>
          <p:nvPr/>
        </p:nvSpPr>
        <p:spPr>
          <a:xfrm>
            <a:off x="460513" y="243229"/>
            <a:ext cx="8984974" cy="2677656"/>
          </a:xfrm>
          <a:prstGeom prst="rect">
            <a:avLst/>
          </a:prstGeom>
          <a:noFill/>
        </p:spPr>
        <p:txBody>
          <a:bodyPr wrap="square" rtlCol="0">
            <a:spAutoFit/>
          </a:bodyPr>
          <a:lstStyle/>
          <a:p>
            <a:pPr algn="ctr"/>
            <a:r>
              <a:rPr lang="en-GB" sz="4800" b="1" dirty="0">
                <a:latin typeface="SassoonPrimaryInfant" pitchFamily="2" charset="0"/>
              </a:rPr>
              <a:t>Real words and alien words</a:t>
            </a:r>
          </a:p>
          <a:p>
            <a:endParaRPr lang="en-GB" sz="2000" dirty="0">
              <a:latin typeface="SassoonPrimaryInfant" pitchFamily="2" charset="0"/>
            </a:endParaRPr>
          </a:p>
          <a:p>
            <a:pPr algn="just"/>
            <a:r>
              <a:rPr lang="en-GB" sz="2000" dirty="0">
                <a:latin typeface="SassoonPrimaryInfant" pitchFamily="2" charset="0"/>
              </a:rPr>
              <a:t>Children will be expected to read real words and alien words.  Alien words are words that are not real.  Children should still be able to read them using their phonic knowledge and should also identify that they are alien.  We often do this by playing games such as Buried Treasure – children sort the words into treasure (real words) and rubbish (alien words).</a:t>
            </a:r>
            <a:endParaRPr lang="en-GB" sz="4800" b="1" dirty="0">
              <a:latin typeface="SassoonPrimaryInfant" pitchFamily="2" charset="0"/>
            </a:endParaRPr>
          </a:p>
        </p:txBody>
      </p:sp>
      <p:pic>
        <p:nvPicPr>
          <p:cNvPr id="4" name="Picture 3">
            <a:extLst>
              <a:ext uri="{FF2B5EF4-FFF2-40B4-BE49-F238E27FC236}">
                <a16:creationId xmlns:a16="http://schemas.microsoft.com/office/drawing/2014/main" id="{60C458EA-86EB-471D-944E-0E5CC55B11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1174" y="3882887"/>
            <a:ext cx="1306659" cy="2213113"/>
          </a:xfrm>
          <a:prstGeom prst="rect">
            <a:avLst/>
          </a:prstGeom>
        </p:spPr>
      </p:pic>
      <p:pic>
        <p:nvPicPr>
          <p:cNvPr id="6" name="Picture 5">
            <a:extLst>
              <a:ext uri="{FF2B5EF4-FFF2-40B4-BE49-F238E27FC236}">
                <a16:creationId xmlns:a16="http://schemas.microsoft.com/office/drawing/2014/main" id="{C6F39B2E-4024-469D-9A3D-BD83167C03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4837" y="4221742"/>
            <a:ext cx="2258199" cy="1773941"/>
          </a:xfrm>
          <a:prstGeom prst="rect">
            <a:avLst/>
          </a:prstGeom>
        </p:spPr>
      </p:pic>
      <p:sp>
        <p:nvSpPr>
          <p:cNvPr id="7" name="TextBox 6">
            <a:extLst>
              <a:ext uri="{FF2B5EF4-FFF2-40B4-BE49-F238E27FC236}">
                <a16:creationId xmlns:a16="http://schemas.microsoft.com/office/drawing/2014/main" id="{6DDCC560-D7E3-4AC2-B9C7-29D7428252FB}"/>
              </a:ext>
            </a:extLst>
          </p:cNvPr>
          <p:cNvSpPr txBox="1"/>
          <p:nvPr/>
        </p:nvSpPr>
        <p:spPr>
          <a:xfrm>
            <a:off x="763331" y="3379582"/>
            <a:ext cx="980661"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4000" b="1" dirty="0">
                <a:latin typeface="SassoonPrimaryInfant" pitchFamily="2" charset="0"/>
              </a:rPr>
              <a:t>pin</a:t>
            </a:r>
          </a:p>
        </p:txBody>
      </p:sp>
      <p:sp>
        <p:nvSpPr>
          <p:cNvPr id="9" name="TextBox 8">
            <a:extLst>
              <a:ext uri="{FF2B5EF4-FFF2-40B4-BE49-F238E27FC236}">
                <a16:creationId xmlns:a16="http://schemas.microsoft.com/office/drawing/2014/main" id="{457ACFF9-8178-4E8E-AF9F-A43AE5C7117D}"/>
              </a:ext>
            </a:extLst>
          </p:cNvPr>
          <p:cNvSpPr txBox="1"/>
          <p:nvPr/>
        </p:nvSpPr>
        <p:spPr>
          <a:xfrm>
            <a:off x="7773454" y="3429000"/>
            <a:ext cx="980661"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4000" b="1" dirty="0" err="1">
                <a:latin typeface="SassoonPrimaryInfant" pitchFamily="2" charset="0"/>
              </a:rPr>
              <a:t>kib</a:t>
            </a:r>
            <a:endParaRPr lang="en-GB" sz="4000" b="1" dirty="0">
              <a:latin typeface="SassoonPrimaryInfant" pitchFamily="2" charset="0"/>
            </a:endParaRPr>
          </a:p>
        </p:txBody>
      </p:sp>
      <p:sp>
        <p:nvSpPr>
          <p:cNvPr id="10" name="TextBox 9">
            <a:extLst>
              <a:ext uri="{FF2B5EF4-FFF2-40B4-BE49-F238E27FC236}">
                <a16:creationId xmlns:a16="http://schemas.microsoft.com/office/drawing/2014/main" id="{7C51D25C-5FD6-48BA-87B6-11AB801E1912}"/>
              </a:ext>
            </a:extLst>
          </p:cNvPr>
          <p:cNvSpPr txBox="1"/>
          <p:nvPr/>
        </p:nvSpPr>
        <p:spPr>
          <a:xfrm>
            <a:off x="1010741" y="5399097"/>
            <a:ext cx="1065469"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4000" b="1" dirty="0" err="1">
                <a:latin typeface="SassoonPrimaryInfant" pitchFamily="2" charset="0"/>
              </a:rPr>
              <a:t>sen</a:t>
            </a:r>
            <a:endParaRPr lang="en-GB" sz="4000" b="1" dirty="0">
              <a:latin typeface="SassoonPrimaryInfant" pitchFamily="2" charset="0"/>
            </a:endParaRPr>
          </a:p>
        </p:txBody>
      </p:sp>
      <p:sp>
        <p:nvSpPr>
          <p:cNvPr id="11" name="TextBox 10">
            <a:extLst>
              <a:ext uri="{FF2B5EF4-FFF2-40B4-BE49-F238E27FC236}">
                <a16:creationId xmlns:a16="http://schemas.microsoft.com/office/drawing/2014/main" id="{03C4A9CD-6F1A-4BEC-B4B8-D138263B1DD1}"/>
              </a:ext>
            </a:extLst>
          </p:cNvPr>
          <p:cNvSpPr txBox="1"/>
          <p:nvPr/>
        </p:nvSpPr>
        <p:spPr>
          <a:xfrm>
            <a:off x="7855086" y="5388114"/>
            <a:ext cx="1010618"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4000" b="1" dirty="0">
                <a:latin typeface="SassoonPrimaryInfant" pitchFamily="2" charset="0"/>
              </a:rPr>
              <a:t>tag</a:t>
            </a:r>
          </a:p>
        </p:txBody>
      </p:sp>
      <p:sp>
        <p:nvSpPr>
          <p:cNvPr id="13" name="TextBox 12">
            <a:extLst>
              <a:ext uri="{FF2B5EF4-FFF2-40B4-BE49-F238E27FC236}">
                <a16:creationId xmlns:a16="http://schemas.microsoft.com/office/drawing/2014/main" id="{1D5BF0B8-5D60-4748-9B02-A545F186F0EE}"/>
              </a:ext>
            </a:extLst>
          </p:cNvPr>
          <p:cNvSpPr txBox="1"/>
          <p:nvPr/>
        </p:nvSpPr>
        <p:spPr>
          <a:xfrm>
            <a:off x="3061390" y="2976194"/>
            <a:ext cx="1085092"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4000" b="1" dirty="0">
                <a:latin typeface="SassoonPrimaryInfant" pitchFamily="2" charset="0"/>
              </a:rPr>
              <a:t>bud</a:t>
            </a:r>
          </a:p>
        </p:txBody>
      </p:sp>
      <p:sp>
        <p:nvSpPr>
          <p:cNvPr id="14" name="TextBox 13">
            <a:extLst>
              <a:ext uri="{FF2B5EF4-FFF2-40B4-BE49-F238E27FC236}">
                <a16:creationId xmlns:a16="http://schemas.microsoft.com/office/drawing/2014/main" id="{9158DAFF-65D6-4AA1-B5BD-F298D8ECB089}"/>
              </a:ext>
            </a:extLst>
          </p:cNvPr>
          <p:cNvSpPr txBox="1"/>
          <p:nvPr/>
        </p:nvSpPr>
        <p:spPr>
          <a:xfrm>
            <a:off x="5751175" y="2721114"/>
            <a:ext cx="808652"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4000" b="1" dirty="0" err="1">
                <a:latin typeface="SassoonPrimaryInfant" pitchFamily="2" charset="0"/>
              </a:rPr>
              <a:t>lif</a:t>
            </a:r>
            <a:endParaRPr lang="en-GB" sz="4000" b="1" dirty="0">
              <a:latin typeface="SassoonPrimaryInfant" pitchFamily="2" charset="0"/>
            </a:endParaRPr>
          </a:p>
        </p:txBody>
      </p:sp>
    </p:spTree>
    <p:extLst>
      <p:ext uri="{BB962C8B-B14F-4D97-AF65-F5344CB8AC3E}">
        <p14:creationId xmlns:p14="http://schemas.microsoft.com/office/powerpoint/2010/main" val="1985562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E9FAD9-DA1C-47D3-9D77-078A98EEDB61}"/>
              </a:ext>
            </a:extLst>
          </p:cNvPr>
          <p:cNvSpPr/>
          <p:nvPr/>
        </p:nvSpPr>
        <p:spPr>
          <a:xfrm>
            <a:off x="273000" y="189000"/>
            <a:ext cx="9360000" cy="6480000"/>
          </a:xfrm>
          <a:prstGeom prst="rect">
            <a:avLst/>
          </a:prstGeom>
          <a:no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F9840E8-90C6-4F01-A142-B6278416BE85}"/>
              </a:ext>
            </a:extLst>
          </p:cNvPr>
          <p:cNvSpPr txBox="1"/>
          <p:nvPr/>
        </p:nvSpPr>
        <p:spPr>
          <a:xfrm>
            <a:off x="540026" y="423655"/>
            <a:ext cx="8825948" cy="5262979"/>
          </a:xfrm>
          <a:prstGeom prst="rect">
            <a:avLst/>
          </a:prstGeom>
          <a:noFill/>
        </p:spPr>
        <p:txBody>
          <a:bodyPr wrap="square" rtlCol="0">
            <a:spAutoFit/>
          </a:bodyPr>
          <a:lstStyle/>
          <a:p>
            <a:pPr algn="ctr"/>
            <a:r>
              <a:rPr lang="en-GB" sz="4800" b="1" dirty="0">
                <a:latin typeface="SassoonPrimaryInfant" pitchFamily="2" charset="0"/>
              </a:rPr>
              <a:t>Phonics lessons at school.</a:t>
            </a:r>
          </a:p>
          <a:p>
            <a:pPr algn="ctr"/>
            <a:endParaRPr lang="en-GB" sz="4800" b="1" dirty="0">
              <a:latin typeface="SassoonPrimaryInfant" pitchFamily="2" charset="0"/>
            </a:endParaRPr>
          </a:p>
          <a:p>
            <a:pPr algn="just"/>
            <a:r>
              <a:rPr lang="en-GB" sz="2000" dirty="0">
                <a:latin typeface="SassoonCRInfant" panose="02010503020300020003" pitchFamily="2" charset="0"/>
              </a:rPr>
              <a:t>At school we have 5 whole class Phonics lessons a week, and many other Phonics activities.</a:t>
            </a:r>
          </a:p>
          <a:p>
            <a:pPr algn="just"/>
            <a:endParaRPr lang="en-GB" sz="2000" dirty="0">
              <a:latin typeface="SassoonCRInfant" panose="02010503020300020003" pitchFamily="2" charset="0"/>
            </a:endParaRPr>
          </a:p>
          <a:p>
            <a:pPr algn="just"/>
            <a:r>
              <a:rPr lang="en-GB" sz="2000" dirty="0">
                <a:latin typeface="SassoonCRInfant" panose="02010503020300020003" pitchFamily="2" charset="0"/>
              </a:rPr>
              <a:t>In a Phonics lesson, the children have time to revise what they have already learnt as well as learn new sounds.  It is very important to constantly revise what children already know.  Both during the lesson and in classroom activities, children are given the opportunity to apply what they know, either through reading activities or games.</a:t>
            </a:r>
          </a:p>
          <a:p>
            <a:pPr algn="just"/>
            <a:endParaRPr lang="en-GB" sz="2000" dirty="0">
              <a:latin typeface="SassoonCRInfant" panose="02010503020300020003" pitchFamily="2" charset="0"/>
            </a:endParaRPr>
          </a:p>
          <a:p>
            <a:pPr algn="just"/>
            <a:r>
              <a:rPr lang="en-GB" sz="2000" dirty="0">
                <a:latin typeface="SassoonCRInfant" panose="02010503020300020003" pitchFamily="2" charset="0"/>
              </a:rPr>
              <a:t>You can help at home by doing short sessions with your child as often as possible.  A quick 5 minute game every day will help your child to make better progress with reading.</a:t>
            </a:r>
          </a:p>
        </p:txBody>
      </p:sp>
    </p:spTree>
    <p:extLst>
      <p:ext uri="{BB962C8B-B14F-4D97-AF65-F5344CB8AC3E}">
        <p14:creationId xmlns:p14="http://schemas.microsoft.com/office/powerpoint/2010/main" val="99861884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Primary school presentation</Template>
  <TotalTime>0</TotalTime>
  <Words>1442</Words>
  <Application>Microsoft Office PowerPoint</Application>
  <PresentationFormat>A4 Paper (210x297 mm)</PresentationFormat>
  <Paragraphs>154</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SassoonCRInfant</vt:lpstr>
      <vt:lpstr>SassoonPrimaryInfant</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Dawn Walters</dc:creator>
  <cp:lastModifiedBy>Dawn Walters</cp:lastModifiedBy>
  <cp:revision>52</cp:revision>
  <dcterms:created xsi:type="dcterms:W3CDTF">2017-11-05T13:23:33Z</dcterms:created>
  <dcterms:modified xsi:type="dcterms:W3CDTF">2022-10-16T18:45:01Z</dcterms:modified>
</cp:coreProperties>
</file>